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69" y="5458690"/>
            <a:ext cx="1289215" cy="132541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69" y="5458690"/>
            <a:ext cx="1289215" cy="132541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69" y="5458690"/>
            <a:ext cx="1289215" cy="132541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69" y="5458690"/>
            <a:ext cx="1289215" cy="1325419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69" y="5458690"/>
            <a:ext cx="1289215" cy="1325419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69" y="5458690"/>
            <a:ext cx="1289215" cy="1325419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69" y="5458690"/>
            <a:ext cx="1289215" cy="1325419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69" y="5458690"/>
            <a:ext cx="1289215" cy="132541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69" y="5458690"/>
            <a:ext cx="1289215" cy="132541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70C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70C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70C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70C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70C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70C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70C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70C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70C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70C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70C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70C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70C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70C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70C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70C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70C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70C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371/journal.pbio.3000246" TargetMode="External"/><Relationship Id="rId3" Type="http://schemas.openxmlformats.org/officeDocument/2006/relationships/hyperlink" Target="https://www.cos.io/" TargetMode="External"/><Relationship Id="rId4" Type="http://schemas.openxmlformats.org/officeDocument/2006/relationships/hyperlink" Target="https://youtu.be/c-bemNZ-IqA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alition-s.org/plan-s-funders-implementation/" TargetMode="External"/><Relationship Id="rId3" Type="http://schemas.openxmlformats.org/officeDocument/2006/relationships/hyperlink" Target="https://www.coalition-s.org/blog/unboxing-the-journal-checker-tool/" TargetMode="External"/><Relationship Id="rId4" Type="http://schemas.openxmlformats.org/officeDocument/2006/relationships/hyperlink" Target="https://doaj.org/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Open Science</a:t>
            </a:r>
          </a:p>
        </p:txBody>
      </p:sp>
      <p:sp>
        <p:nvSpPr>
          <p:cNvPr id="104" name="TextBox 3"/>
          <p:cNvSpPr txBox="1"/>
          <p:nvPr/>
        </p:nvSpPr>
        <p:spPr>
          <a:xfrm>
            <a:off x="1516588" y="5070038"/>
            <a:ext cx="689589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Open https://pad.carpentries.org/2021-10-19_ed-dash_fair-bio-practice</a:t>
            </a:r>
          </a:p>
        </p:txBody>
      </p:sp>
      <p:sp>
        <p:nvSpPr>
          <p:cNvPr id="105" name="Arrow: Down 7"/>
          <p:cNvSpPr/>
          <p:nvPr/>
        </p:nvSpPr>
        <p:spPr>
          <a:xfrm rot="16200000">
            <a:off x="789102" y="4944312"/>
            <a:ext cx="469784" cy="620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427"/>
                </a:moveTo>
                <a:lnTo>
                  <a:pt x="5400" y="13427"/>
                </a:lnTo>
                <a:lnTo>
                  <a:pt x="5400" y="0"/>
                </a:lnTo>
                <a:lnTo>
                  <a:pt x="16200" y="0"/>
                </a:lnTo>
                <a:lnTo>
                  <a:pt x="16200" y="13427"/>
                </a:lnTo>
                <a:lnTo>
                  <a:pt x="21600" y="1342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Outcomes</a:t>
            </a:r>
            <a:r>
              <a:t> of Openness</a:t>
            </a:r>
          </a:p>
        </p:txBody>
      </p:sp>
      <p:sp>
        <p:nvSpPr>
          <p:cNvPr id="14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  <a:defRPr sz="6600"/>
            </a:pPr>
            <a:r>
              <a:t>Exercise 1</a:t>
            </a:r>
          </a:p>
          <a:p>
            <a:pPr marL="0" indent="0" algn="ctr">
              <a:buSzTx/>
              <a:buNone/>
              <a:defRPr sz="6600"/>
            </a:pPr>
            <a:r>
              <a:t>Exercise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/>
          <p:nvPr>
            <p:ph type="title"/>
          </p:nvPr>
        </p:nvSpPr>
        <p:spPr>
          <a:xfrm>
            <a:off x="965199" y="851517"/>
            <a:ext cx="5130795" cy="1461779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Outcomes</a:t>
            </a:r>
            <a:r>
              <a:t> of Openness</a:t>
            </a:r>
          </a:p>
        </p:txBody>
      </p:sp>
      <p:sp>
        <p:nvSpPr>
          <p:cNvPr id="151" name="Content Placeholder 2"/>
          <p:cNvSpPr txBox="1"/>
          <p:nvPr>
            <p:ph type="body" sz="quarter" idx="1"/>
          </p:nvPr>
        </p:nvSpPr>
        <p:spPr>
          <a:xfrm>
            <a:off x="965200" y="2470248"/>
            <a:ext cx="4048344" cy="353623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Collaboration</a:t>
            </a:r>
          </a:p>
          <a:p>
            <a:pPr>
              <a:defRPr sz="2400"/>
            </a:pPr>
            <a:r>
              <a:t>Speed</a:t>
            </a:r>
          </a:p>
          <a:p>
            <a:pPr>
              <a:defRPr sz="2400"/>
            </a:pPr>
            <a:r>
              <a:t>Unpublished/negative results</a:t>
            </a:r>
          </a:p>
          <a:p>
            <a:pPr>
              <a:defRPr sz="2400"/>
            </a:pPr>
            <a:r>
              <a:t>Re-use</a:t>
            </a:r>
          </a:p>
          <a:p>
            <a:pPr>
              <a:defRPr sz="2400"/>
            </a:pPr>
            <a:r>
              <a:t>Learn by example</a:t>
            </a:r>
          </a:p>
          <a:p>
            <a:pPr>
              <a:defRPr sz="2400"/>
            </a:pPr>
            <a:r>
              <a:t>Feedback</a:t>
            </a:r>
          </a:p>
        </p:txBody>
      </p:sp>
      <p:sp>
        <p:nvSpPr>
          <p:cNvPr id="152" name="Freeform: Shape 11"/>
          <p:cNvSpPr/>
          <p:nvPr/>
        </p:nvSpPr>
        <p:spPr>
          <a:xfrm>
            <a:off x="5510369" y="851517"/>
            <a:ext cx="6184808" cy="515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600" fill="norm" stroke="1" extrusionOk="0">
                <a:moveTo>
                  <a:pt x="1264" y="13095"/>
                </a:moveTo>
                <a:cubicBezTo>
                  <a:pt x="1264" y="13095"/>
                  <a:pt x="1264" y="13095"/>
                  <a:pt x="3126" y="13095"/>
                </a:cubicBezTo>
                <a:cubicBezTo>
                  <a:pt x="3243" y="13095"/>
                  <a:pt x="3355" y="13172"/>
                  <a:pt x="3412" y="13298"/>
                </a:cubicBezTo>
                <a:cubicBezTo>
                  <a:pt x="3412" y="13298"/>
                  <a:pt x="3412" y="13298"/>
                  <a:pt x="4345" y="15232"/>
                </a:cubicBezTo>
                <a:cubicBezTo>
                  <a:pt x="4405" y="15353"/>
                  <a:pt x="4405" y="15507"/>
                  <a:pt x="4345" y="15628"/>
                </a:cubicBezTo>
                <a:cubicBezTo>
                  <a:pt x="4345" y="15628"/>
                  <a:pt x="4345" y="15628"/>
                  <a:pt x="3412" y="17563"/>
                </a:cubicBezTo>
                <a:cubicBezTo>
                  <a:pt x="3355" y="17688"/>
                  <a:pt x="3243" y="17765"/>
                  <a:pt x="3126" y="17765"/>
                </a:cubicBezTo>
                <a:cubicBezTo>
                  <a:pt x="3126" y="17765"/>
                  <a:pt x="3126" y="17765"/>
                  <a:pt x="1264" y="17765"/>
                </a:cubicBezTo>
                <a:cubicBezTo>
                  <a:pt x="1143" y="17765"/>
                  <a:pt x="1035" y="17688"/>
                  <a:pt x="974" y="17563"/>
                </a:cubicBezTo>
                <a:cubicBezTo>
                  <a:pt x="974" y="17563"/>
                  <a:pt x="974" y="17563"/>
                  <a:pt x="45" y="15628"/>
                </a:cubicBezTo>
                <a:cubicBezTo>
                  <a:pt x="-15" y="15507"/>
                  <a:pt x="-15" y="15353"/>
                  <a:pt x="45" y="15232"/>
                </a:cubicBezTo>
                <a:cubicBezTo>
                  <a:pt x="45" y="15232"/>
                  <a:pt x="45" y="15232"/>
                  <a:pt x="974" y="13298"/>
                </a:cubicBezTo>
                <a:cubicBezTo>
                  <a:pt x="1035" y="13172"/>
                  <a:pt x="1143" y="13095"/>
                  <a:pt x="1264" y="13095"/>
                </a:cubicBezTo>
                <a:close/>
                <a:moveTo>
                  <a:pt x="8664" y="2389"/>
                </a:moveTo>
                <a:cubicBezTo>
                  <a:pt x="8664" y="2389"/>
                  <a:pt x="8664" y="2389"/>
                  <a:pt x="9622" y="2389"/>
                </a:cubicBezTo>
                <a:lnTo>
                  <a:pt x="9733" y="2389"/>
                </a:lnTo>
                <a:lnTo>
                  <a:pt x="9840" y="2610"/>
                </a:lnTo>
                <a:cubicBezTo>
                  <a:pt x="9988" y="2917"/>
                  <a:pt x="10161" y="3275"/>
                  <a:pt x="10362" y="3692"/>
                </a:cubicBezTo>
                <a:cubicBezTo>
                  <a:pt x="10454" y="3877"/>
                  <a:pt x="10454" y="4113"/>
                  <a:pt x="10362" y="4298"/>
                </a:cubicBezTo>
                <a:cubicBezTo>
                  <a:pt x="10362" y="4298"/>
                  <a:pt x="10362" y="4298"/>
                  <a:pt x="8933" y="7261"/>
                </a:cubicBezTo>
                <a:cubicBezTo>
                  <a:pt x="8847" y="7453"/>
                  <a:pt x="8674" y="7571"/>
                  <a:pt x="8496" y="7571"/>
                </a:cubicBezTo>
                <a:cubicBezTo>
                  <a:pt x="8496" y="7571"/>
                  <a:pt x="8496" y="7571"/>
                  <a:pt x="5644" y="7571"/>
                </a:cubicBezTo>
                <a:cubicBezTo>
                  <a:pt x="5598" y="7571"/>
                  <a:pt x="5553" y="7564"/>
                  <a:pt x="5510" y="7550"/>
                </a:cubicBezTo>
                <a:lnTo>
                  <a:pt x="5417" y="7503"/>
                </a:lnTo>
                <a:lnTo>
                  <a:pt x="5474" y="7386"/>
                </a:lnTo>
                <a:cubicBezTo>
                  <a:pt x="5984" y="6323"/>
                  <a:pt x="6637" y="4963"/>
                  <a:pt x="7473" y="3222"/>
                </a:cubicBezTo>
                <a:cubicBezTo>
                  <a:pt x="7721" y="2706"/>
                  <a:pt x="8168" y="2389"/>
                  <a:pt x="8664" y="2389"/>
                </a:cubicBezTo>
                <a:close/>
                <a:moveTo>
                  <a:pt x="5475" y="0"/>
                </a:moveTo>
                <a:cubicBezTo>
                  <a:pt x="5475" y="0"/>
                  <a:pt x="5475" y="0"/>
                  <a:pt x="8692" y="0"/>
                </a:cubicBezTo>
                <a:cubicBezTo>
                  <a:pt x="8893" y="0"/>
                  <a:pt x="9088" y="133"/>
                  <a:pt x="9185" y="350"/>
                </a:cubicBezTo>
                <a:cubicBezTo>
                  <a:pt x="9185" y="350"/>
                  <a:pt x="9185" y="350"/>
                  <a:pt x="10050" y="2143"/>
                </a:cubicBezTo>
                <a:lnTo>
                  <a:pt x="10147" y="2345"/>
                </a:lnTo>
                <a:lnTo>
                  <a:pt x="9707" y="2345"/>
                </a:lnTo>
                <a:lnTo>
                  <a:pt x="9550" y="2018"/>
                </a:lnTo>
                <a:cubicBezTo>
                  <a:pt x="8947" y="768"/>
                  <a:pt x="8947" y="768"/>
                  <a:pt x="8947" y="768"/>
                </a:cubicBezTo>
                <a:cubicBezTo>
                  <a:pt x="8860" y="576"/>
                  <a:pt x="8688" y="458"/>
                  <a:pt x="8509" y="458"/>
                </a:cubicBezTo>
                <a:cubicBezTo>
                  <a:pt x="5658" y="458"/>
                  <a:pt x="5658" y="458"/>
                  <a:pt x="5658" y="458"/>
                </a:cubicBezTo>
                <a:cubicBezTo>
                  <a:pt x="5473" y="458"/>
                  <a:pt x="5306" y="576"/>
                  <a:pt x="5214" y="768"/>
                </a:cubicBezTo>
                <a:cubicBezTo>
                  <a:pt x="3791" y="3731"/>
                  <a:pt x="3791" y="3731"/>
                  <a:pt x="3791" y="3731"/>
                </a:cubicBezTo>
                <a:cubicBezTo>
                  <a:pt x="3699" y="3916"/>
                  <a:pt x="3699" y="4152"/>
                  <a:pt x="3791" y="4337"/>
                </a:cubicBezTo>
                <a:cubicBezTo>
                  <a:pt x="5214" y="7300"/>
                  <a:pt x="5214" y="7300"/>
                  <a:pt x="5214" y="7300"/>
                </a:cubicBezTo>
                <a:cubicBezTo>
                  <a:pt x="5260" y="7396"/>
                  <a:pt x="5325" y="7474"/>
                  <a:pt x="5401" y="7527"/>
                </a:cubicBezTo>
                <a:lnTo>
                  <a:pt x="5423" y="7538"/>
                </a:lnTo>
                <a:lnTo>
                  <a:pt x="5307" y="7780"/>
                </a:lnTo>
                <a:lnTo>
                  <a:pt x="5220" y="7960"/>
                </a:lnTo>
                <a:lnTo>
                  <a:pt x="5310" y="8005"/>
                </a:lnTo>
                <a:cubicBezTo>
                  <a:pt x="5358" y="8021"/>
                  <a:pt x="5409" y="8029"/>
                  <a:pt x="5461" y="8029"/>
                </a:cubicBezTo>
                <a:cubicBezTo>
                  <a:pt x="8678" y="8029"/>
                  <a:pt x="8678" y="8029"/>
                  <a:pt x="8678" y="8029"/>
                </a:cubicBezTo>
                <a:cubicBezTo>
                  <a:pt x="8880" y="8029"/>
                  <a:pt x="9074" y="7896"/>
                  <a:pt x="9172" y="7679"/>
                </a:cubicBezTo>
                <a:cubicBezTo>
                  <a:pt x="10783" y="4337"/>
                  <a:pt x="10783" y="4337"/>
                  <a:pt x="10783" y="4337"/>
                </a:cubicBezTo>
                <a:cubicBezTo>
                  <a:pt x="10888" y="4128"/>
                  <a:pt x="10888" y="3862"/>
                  <a:pt x="10783" y="3653"/>
                </a:cubicBezTo>
                <a:cubicBezTo>
                  <a:pt x="10582" y="3235"/>
                  <a:pt x="10406" y="2870"/>
                  <a:pt x="10251" y="2550"/>
                </a:cubicBezTo>
                <a:lnTo>
                  <a:pt x="10173" y="2389"/>
                </a:lnTo>
                <a:lnTo>
                  <a:pt x="10534" y="2389"/>
                </a:lnTo>
                <a:cubicBezTo>
                  <a:pt x="11656" y="2389"/>
                  <a:pt x="13452" y="2389"/>
                  <a:pt x="16324" y="2389"/>
                </a:cubicBezTo>
                <a:cubicBezTo>
                  <a:pt x="16804" y="2389"/>
                  <a:pt x="17267" y="2706"/>
                  <a:pt x="17499" y="3222"/>
                </a:cubicBezTo>
                <a:cubicBezTo>
                  <a:pt x="17499" y="3222"/>
                  <a:pt x="17499" y="3222"/>
                  <a:pt x="21337" y="11181"/>
                </a:cubicBezTo>
                <a:cubicBezTo>
                  <a:pt x="21585" y="11677"/>
                  <a:pt x="21585" y="12312"/>
                  <a:pt x="21337" y="12808"/>
                </a:cubicBezTo>
                <a:cubicBezTo>
                  <a:pt x="21337" y="12808"/>
                  <a:pt x="21337" y="12808"/>
                  <a:pt x="17499" y="20766"/>
                </a:cubicBezTo>
                <a:cubicBezTo>
                  <a:pt x="17267" y="21282"/>
                  <a:pt x="16804" y="21600"/>
                  <a:pt x="16324" y="21600"/>
                </a:cubicBezTo>
                <a:cubicBezTo>
                  <a:pt x="16324" y="21600"/>
                  <a:pt x="16324" y="21600"/>
                  <a:pt x="8664" y="21600"/>
                </a:cubicBezTo>
                <a:cubicBezTo>
                  <a:pt x="8168" y="21600"/>
                  <a:pt x="7721" y="21282"/>
                  <a:pt x="7473" y="20766"/>
                </a:cubicBezTo>
                <a:cubicBezTo>
                  <a:pt x="7473" y="20766"/>
                  <a:pt x="7473" y="20766"/>
                  <a:pt x="3651" y="12808"/>
                </a:cubicBezTo>
                <a:cubicBezTo>
                  <a:pt x="3403" y="12312"/>
                  <a:pt x="3403" y="11677"/>
                  <a:pt x="3651" y="11181"/>
                </a:cubicBezTo>
                <a:cubicBezTo>
                  <a:pt x="3651" y="11181"/>
                  <a:pt x="3651" y="11181"/>
                  <a:pt x="5070" y="8226"/>
                </a:cubicBezTo>
                <a:lnTo>
                  <a:pt x="5190" y="7976"/>
                </a:lnTo>
                <a:lnTo>
                  <a:pt x="5186" y="7974"/>
                </a:lnTo>
                <a:cubicBezTo>
                  <a:pt x="5100" y="7914"/>
                  <a:pt x="5027" y="7826"/>
                  <a:pt x="4975" y="7718"/>
                </a:cubicBezTo>
                <a:cubicBezTo>
                  <a:pt x="4975" y="7718"/>
                  <a:pt x="4975" y="7718"/>
                  <a:pt x="3370" y="4376"/>
                </a:cubicBezTo>
                <a:cubicBezTo>
                  <a:pt x="3266" y="4167"/>
                  <a:pt x="3266" y="3901"/>
                  <a:pt x="3370" y="3692"/>
                </a:cubicBezTo>
                <a:cubicBezTo>
                  <a:pt x="3370" y="3692"/>
                  <a:pt x="3370" y="3692"/>
                  <a:pt x="4975" y="350"/>
                </a:cubicBezTo>
                <a:cubicBezTo>
                  <a:pt x="5079" y="133"/>
                  <a:pt x="5267" y="0"/>
                  <a:pt x="5475" y="0"/>
                </a:cubicBezTo>
                <a:close/>
              </a:path>
            </a:pathLst>
          </a:custGeom>
          <a:solidFill>
            <a:srgbClr val="808080">
              <a:alpha val="1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3" name="Graphic 6" descr="Graphic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5329" y="2105469"/>
            <a:ext cx="3217335" cy="3217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 motivation: Money</a:t>
            </a:r>
          </a:p>
        </p:txBody>
      </p:sp>
      <p:grpSp>
        <p:nvGrpSpPr>
          <p:cNvPr id="165" name="Content Placeholder 2"/>
          <p:cNvGrpSpPr/>
          <p:nvPr/>
        </p:nvGrpSpPr>
        <p:grpSpPr>
          <a:xfrm>
            <a:off x="838200" y="1826155"/>
            <a:ext cx="10515600" cy="4350275"/>
            <a:chOff x="0" y="0"/>
            <a:chExt cx="10515600" cy="4350273"/>
          </a:xfrm>
        </p:grpSpPr>
        <p:sp>
          <p:nvSpPr>
            <p:cNvPr id="156" name="Rounded Rectangle"/>
            <p:cNvSpPr/>
            <p:nvPr/>
          </p:nvSpPr>
          <p:spPr>
            <a:xfrm>
              <a:off x="0" y="0"/>
              <a:ext cx="10515600" cy="1242935"/>
            </a:xfrm>
            <a:prstGeom prst="roundRect">
              <a:avLst>
                <a:gd name="adj" fmla="val 10000"/>
              </a:avLst>
            </a:prstGeom>
            <a:solidFill>
              <a:srgbClr val="CDD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0070C0"/>
                  </a:solidFill>
                </a:defRPr>
              </a:pPr>
            </a:p>
          </p:txBody>
        </p:sp>
        <p:sp>
          <p:nvSpPr>
            <p:cNvPr id="157" name="Square"/>
            <p:cNvSpPr/>
            <p:nvPr/>
          </p:nvSpPr>
          <p:spPr>
            <a:xfrm>
              <a:off x="375987" y="279659"/>
              <a:ext cx="683615" cy="683615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0070C0"/>
                  </a:solidFill>
                </a:defRPr>
              </a:pPr>
            </a:p>
          </p:txBody>
        </p:sp>
        <p:sp>
          <p:nvSpPr>
            <p:cNvPr id="158" name="Scientific knowledge is a product of social collaboration and its ownership belongs to the community."/>
            <p:cNvSpPr txBox="1"/>
            <p:nvPr/>
          </p:nvSpPr>
          <p:spPr>
            <a:xfrm>
              <a:off x="1435589" y="189154"/>
              <a:ext cx="9080011" cy="864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1544" tIns="131544" rIns="131544" bIns="131544" numCol="1" anchor="ctr">
              <a:spAutoFit/>
            </a:bodyPr>
            <a:lstStyle>
              <a:lvl1pPr defTabSz="933450">
                <a:spcBef>
                  <a:spcPts val="800"/>
                </a:spcBef>
                <a:defRPr sz="2100">
                  <a:solidFill>
                    <a:srgbClr val="0070C0"/>
                  </a:solidFill>
                </a:defRPr>
              </a:lvl1pPr>
            </a:lstStyle>
            <a:p>
              <a:pPr/>
              <a:r>
                <a:t>Scientific knowledge is a product of social collaboration and its ownership belongs to the community. </a:t>
              </a:r>
            </a:p>
          </p:txBody>
        </p:sp>
        <p:sp>
          <p:nvSpPr>
            <p:cNvPr id="159" name="Rounded Rectangle"/>
            <p:cNvSpPr/>
            <p:nvPr/>
          </p:nvSpPr>
          <p:spPr>
            <a:xfrm>
              <a:off x="0" y="1553669"/>
              <a:ext cx="10515600" cy="1242936"/>
            </a:xfrm>
            <a:prstGeom prst="roundRect">
              <a:avLst>
                <a:gd name="adj" fmla="val 10000"/>
              </a:avLst>
            </a:prstGeom>
            <a:solidFill>
              <a:srgbClr val="CDD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0070C0"/>
                  </a:solidFill>
                </a:defRPr>
              </a:pPr>
            </a:p>
          </p:txBody>
        </p:sp>
        <p:sp>
          <p:nvSpPr>
            <p:cNvPr id="160" name="Square"/>
            <p:cNvSpPr/>
            <p:nvPr/>
          </p:nvSpPr>
          <p:spPr>
            <a:xfrm>
              <a:off x="375987" y="1833329"/>
              <a:ext cx="683615" cy="683615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0070C0"/>
                  </a:solidFill>
                </a:defRPr>
              </a:pPr>
            </a:p>
          </p:txBody>
        </p:sp>
        <p:sp>
          <p:nvSpPr>
            <p:cNvPr id="161" name="From an economic point of view, scientific outputs generated by public research are a public good that everyone should be able to use at no cost."/>
            <p:cNvSpPr txBox="1"/>
            <p:nvPr/>
          </p:nvSpPr>
          <p:spPr>
            <a:xfrm>
              <a:off x="1435589" y="1742824"/>
              <a:ext cx="9080011" cy="864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1544" tIns="131544" rIns="131544" bIns="131544" numCol="1" anchor="ctr">
              <a:spAutoFit/>
            </a:bodyPr>
            <a:lstStyle>
              <a:lvl1pPr defTabSz="933450">
                <a:spcBef>
                  <a:spcPts val="800"/>
                </a:spcBef>
                <a:defRPr sz="2100">
                  <a:solidFill>
                    <a:srgbClr val="0070C0"/>
                  </a:solidFill>
                </a:defRPr>
              </a:lvl1pPr>
            </a:lstStyle>
            <a:p>
              <a:pPr/>
              <a:r>
                <a:t>From an economic point of view, scientific outputs generated by public research are a public good that everyone should be able to use at no cost.</a:t>
              </a:r>
            </a:p>
          </p:txBody>
        </p:sp>
        <p:sp>
          <p:nvSpPr>
            <p:cNvPr id="162" name="Rounded Rectangle"/>
            <p:cNvSpPr/>
            <p:nvPr/>
          </p:nvSpPr>
          <p:spPr>
            <a:xfrm>
              <a:off x="0" y="3107339"/>
              <a:ext cx="10515600" cy="1242935"/>
            </a:xfrm>
            <a:prstGeom prst="roundRect">
              <a:avLst>
                <a:gd name="adj" fmla="val 10000"/>
              </a:avLst>
            </a:prstGeom>
            <a:solidFill>
              <a:srgbClr val="CDD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0070C0"/>
                  </a:solidFill>
                </a:defRPr>
              </a:pPr>
            </a:p>
          </p:txBody>
        </p:sp>
        <p:sp>
          <p:nvSpPr>
            <p:cNvPr id="163" name="Square"/>
            <p:cNvSpPr/>
            <p:nvPr/>
          </p:nvSpPr>
          <p:spPr>
            <a:xfrm>
              <a:off x="375987" y="3386999"/>
              <a:ext cx="683615" cy="68361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0070C0"/>
                  </a:solidFill>
                </a:defRPr>
              </a:pPr>
            </a:p>
          </p:txBody>
        </p:sp>
        <p:sp>
          <p:nvSpPr>
            <p:cNvPr id="164" name="€10.2bn lost every year because of not accessible data (plus additional 16bn if accounting for re-use and research quality)."/>
            <p:cNvSpPr txBox="1"/>
            <p:nvPr/>
          </p:nvSpPr>
          <p:spPr>
            <a:xfrm>
              <a:off x="1435589" y="3131393"/>
              <a:ext cx="9080011" cy="1194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1544" tIns="131544" rIns="131544" bIns="131544" numCol="1" anchor="ctr">
              <a:spAutoFit/>
            </a:bodyPr>
            <a:lstStyle/>
            <a:p>
              <a:pPr defTabSz="933450">
                <a:spcBef>
                  <a:spcPts val="800"/>
                </a:spcBef>
                <a:defRPr sz="2100">
                  <a:solidFill>
                    <a:srgbClr val="0070C0"/>
                  </a:solidFill>
                </a:defRPr>
              </a:pPr>
              <a:r>
                <a:t>€10.2bn lost every year because of not accessible data</a:t>
              </a:r>
              <a:br/>
              <a:r>
                <a:t>(plus additional 16bn if accounting for re-use and research quality).</a:t>
              </a:r>
              <a:br/>
            </a:p>
          </p:txBody>
        </p:sp>
      </p:grpSp>
      <p:sp>
        <p:nvSpPr>
          <p:cNvPr id="166" name="Rectangle 3"/>
          <p:cNvSpPr txBox="1"/>
          <p:nvPr/>
        </p:nvSpPr>
        <p:spPr>
          <a:xfrm>
            <a:off x="45720" y="6492875"/>
            <a:ext cx="180803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pPr/>
            <a:r>
              <a:t>Source: Credits [2]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 Motivation: Reproducibility</a:t>
            </a:r>
          </a:p>
        </p:txBody>
      </p:sp>
      <p:pic>
        <p:nvPicPr>
          <p:cNvPr id="169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975" y="1690688"/>
            <a:ext cx="3526096" cy="463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8140" t="13964" r="9819" b="48803"/>
          <a:stretch>
            <a:fillRect/>
          </a:stretch>
        </p:blipFill>
        <p:spPr>
          <a:xfrm>
            <a:off x="4675517" y="4406644"/>
            <a:ext cx="6450604" cy="1829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45012" y="1690688"/>
            <a:ext cx="6808788" cy="1093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2455" y="3128853"/>
            <a:ext cx="3856038" cy="1030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9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Title 1"/>
          <p:cNvSpPr txBox="1"/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76" name="Content Placeholder 2"/>
          <p:cNvSpPr txBox="1"/>
          <p:nvPr>
            <p:ph type="body" sz="half" idx="1"/>
          </p:nvPr>
        </p:nvSpPr>
        <p:spPr>
          <a:xfrm>
            <a:off x="838199" y="2333296"/>
            <a:ext cx="4619623" cy="38436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/>
            </a:pPr>
            <a:r>
              <a:t>“stick”</a:t>
            </a:r>
          </a:p>
          <a:p>
            <a:pPr>
              <a:defRPr sz="2400"/>
            </a:pPr>
            <a:r>
              <a:t>Large UK funding bodies such as The Wellcome Trust are big supporters of Open Science</a:t>
            </a:r>
          </a:p>
          <a:p>
            <a:pPr>
              <a:defRPr sz="2400"/>
            </a:pPr>
          </a:p>
          <a:p>
            <a:pPr marL="0" indent="0">
              <a:buSzTx/>
              <a:buNone/>
              <a:defRPr sz="2400"/>
            </a:pPr>
            <a:r>
              <a:t>“carrot”</a:t>
            </a:r>
          </a:p>
          <a:p>
            <a:pPr marL="0" indent="0">
              <a:buSzTx/>
              <a:buNone/>
              <a:defRPr sz="2400"/>
            </a:pPr>
            <a:r>
              <a:t>….</a:t>
            </a:r>
          </a:p>
        </p:txBody>
      </p:sp>
      <p:pic>
        <p:nvPicPr>
          <p:cNvPr id="17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0545" t="0" r="21418" b="0"/>
          <a:stretch>
            <a:fillRect/>
          </a:stretch>
        </p:blipFill>
        <p:spPr>
          <a:xfrm>
            <a:off x="6229249" y="10"/>
            <a:ext cx="5962617" cy="6857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fill="norm" stroke="1" extrusionOk="0">
                <a:moveTo>
                  <a:pt x="3776" y="0"/>
                </a:moveTo>
                <a:lnTo>
                  <a:pt x="4190" y="138"/>
                </a:lnTo>
                <a:cubicBezTo>
                  <a:pt x="4371" y="199"/>
                  <a:pt x="4553" y="258"/>
                  <a:pt x="4736" y="309"/>
                </a:cubicBezTo>
                <a:cubicBezTo>
                  <a:pt x="4684" y="422"/>
                  <a:pt x="4631" y="400"/>
                  <a:pt x="4579" y="389"/>
                </a:cubicBezTo>
                <a:cubicBezTo>
                  <a:pt x="4263" y="343"/>
                  <a:pt x="3938" y="309"/>
                  <a:pt x="3634" y="184"/>
                </a:cubicBezTo>
                <a:cubicBezTo>
                  <a:pt x="3560" y="161"/>
                  <a:pt x="3476" y="161"/>
                  <a:pt x="3444" y="240"/>
                </a:cubicBezTo>
                <a:cubicBezTo>
                  <a:pt x="3392" y="354"/>
                  <a:pt x="3465" y="422"/>
                  <a:pt x="3539" y="479"/>
                </a:cubicBezTo>
                <a:cubicBezTo>
                  <a:pt x="3665" y="581"/>
                  <a:pt x="3813" y="559"/>
                  <a:pt x="3949" y="570"/>
                </a:cubicBezTo>
                <a:cubicBezTo>
                  <a:pt x="4327" y="627"/>
                  <a:pt x="4506" y="785"/>
                  <a:pt x="4590" y="1149"/>
                </a:cubicBezTo>
                <a:cubicBezTo>
                  <a:pt x="4264" y="1001"/>
                  <a:pt x="3939" y="1183"/>
                  <a:pt x="3624" y="1081"/>
                </a:cubicBezTo>
                <a:cubicBezTo>
                  <a:pt x="3539" y="1059"/>
                  <a:pt x="3412" y="1093"/>
                  <a:pt x="3454" y="1218"/>
                </a:cubicBezTo>
                <a:cubicBezTo>
                  <a:pt x="3496" y="1331"/>
                  <a:pt x="3634" y="1421"/>
                  <a:pt x="3393" y="1399"/>
                </a:cubicBezTo>
                <a:cubicBezTo>
                  <a:pt x="3214" y="1387"/>
                  <a:pt x="3161" y="1251"/>
                  <a:pt x="3109" y="1104"/>
                </a:cubicBezTo>
                <a:cubicBezTo>
                  <a:pt x="3067" y="1024"/>
                  <a:pt x="2950" y="978"/>
                  <a:pt x="2866" y="1024"/>
                </a:cubicBezTo>
                <a:cubicBezTo>
                  <a:pt x="2761" y="1069"/>
                  <a:pt x="2793" y="1194"/>
                  <a:pt x="2793" y="1285"/>
                </a:cubicBezTo>
                <a:cubicBezTo>
                  <a:pt x="2783" y="1455"/>
                  <a:pt x="2867" y="1535"/>
                  <a:pt x="3014" y="1569"/>
                </a:cubicBezTo>
                <a:cubicBezTo>
                  <a:pt x="3193" y="1614"/>
                  <a:pt x="3371" y="1671"/>
                  <a:pt x="3602" y="1739"/>
                </a:cubicBezTo>
                <a:cubicBezTo>
                  <a:pt x="3350" y="1852"/>
                  <a:pt x="3160" y="1830"/>
                  <a:pt x="2971" y="1739"/>
                </a:cubicBezTo>
                <a:cubicBezTo>
                  <a:pt x="2740" y="1637"/>
                  <a:pt x="2436" y="1501"/>
                  <a:pt x="2247" y="1626"/>
                </a:cubicBezTo>
                <a:cubicBezTo>
                  <a:pt x="1963" y="1808"/>
                  <a:pt x="1732" y="1694"/>
                  <a:pt x="1479" y="1660"/>
                </a:cubicBezTo>
                <a:cubicBezTo>
                  <a:pt x="954" y="1592"/>
                  <a:pt x="1281" y="1489"/>
                  <a:pt x="755" y="1432"/>
                </a:cubicBezTo>
                <a:cubicBezTo>
                  <a:pt x="545" y="1410"/>
                  <a:pt x="324" y="1319"/>
                  <a:pt x="20" y="1444"/>
                </a:cubicBezTo>
                <a:cubicBezTo>
                  <a:pt x="1396" y="2102"/>
                  <a:pt x="2047" y="2056"/>
                  <a:pt x="3276" y="2862"/>
                </a:cubicBezTo>
                <a:cubicBezTo>
                  <a:pt x="3224" y="2942"/>
                  <a:pt x="3171" y="2909"/>
                  <a:pt x="3119" y="2898"/>
                </a:cubicBezTo>
                <a:cubicBezTo>
                  <a:pt x="3035" y="2886"/>
                  <a:pt x="2930" y="2840"/>
                  <a:pt x="2909" y="2988"/>
                </a:cubicBezTo>
                <a:cubicBezTo>
                  <a:pt x="2899" y="3101"/>
                  <a:pt x="2961" y="3159"/>
                  <a:pt x="3066" y="3170"/>
                </a:cubicBezTo>
                <a:cubicBezTo>
                  <a:pt x="3370" y="3215"/>
                  <a:pt x="3644" y="3374"/>
                  <a:pt x="3918" y="3510"/>
                </a:cubicBezTo>
                <a:cubicBezTo>
                  <a:pt x="4044" y="3567"/>
                  <a:pt x="4179" y="3647"/>
                  <a:pt x="4127" y="3851"/>
                </a:cubicBezTo>
                <a:cubicBezTo>
                  <a:pt x="4022" y="3908"/>
                  <a:pt x="3949" y="3828"/>
                  <a:pt x="3864" y="3816"/>
                </a:cubicBezTo>
                <a:cubicBezTo>
                  <a:pt x="3780" y="3805"/>
                  <a:pt x="3581" y="3851"/>
                  <a:pt x="3634" y="3885"/>
                </a:cubicBezTo>
                <a:cubicBezTo>
                  <a:pt x="3875" y="4010"/>
                  <a:pt x="3434" y="4316"/>
                  <a:pt x="3728" y="4316"/>
                </a:cubicBezTo>
                <a:cubicBezTo>
                  <a:pt x="4212" y="4316"/>
                  <a:pt x="4474" y="4861"/>
                  <a:pt x="4936" y="4872"/>
                </a:cubicBezTo>
                <a:cubicBezTo>
                  <a:pt x="5009" y="4872"/>
                  <a:pt x="5042" y="4974"/>
                  <a:pt x="5042" y="5054"/>
                </a:cubicBezTo>
                <a:cubicBezTo>
                  <a:pt x="5042" y="5156"/>
                  <a:pt x="4968" y="5167"/>
                  <a:pt x="4894" y="5179"/>
                </a:cubicBezTo>
                <a:cubicBezTo>
                  <a:pt x="4779" y="5190"/>
                  <a:pt x="4653" y="5055"/>
                  <a:pt x="4506" y="5248"/>
                </a:cubicBezTo>
                <a:cubicBezTo>
                  <a:pt x="4779" y="5361"/>
                  <a:pt x="5062" y="5474"/>
                  <a:pt x="5052" y="5860"/>
                </a:cubicBezTo>
                <a:cubicBezTo>
                  <a:pt x="5052" y="5962"/>
                  <a:pt x="5167" y="6007"/>
                  <a:pt x="5251" y="6030"/>
                </a:cubicBezTo>
                <a:cubicBezTo>
                  <a:pt x="5398" y="6075"/>
                  <a:pt x="5514" y="6144"/>
                  <a:pt x="5598" y="6291"/>
                </a:cubicBezTo>
                <a:cubicBezTo>
                  <a:pt x="5598" y="6325"/>
                  <a:pt x="5598" y="6348"/>
                  <a:pt x="5598" y="6382"/>
                </a:cubicBezTo>
                <a:cubicBezTo>
                  <a:pt x="5577" y="6734"/>
                  <a:pt x="5368" y="6723"/>
                  <a:pt x="5137" y="6666"/>
                </a:cubicBezTo>
                <a:cubicBezTo>
                  <a:pt x="4863" y="6598"/>
                  <a:pt x="4590" y="6461"/>
                  <a:pt x="4296" y="6586"/>
                </a:cubicBezTo>
                <a:cubicBezTo>
                  <a:pt x="4706" y="6757"/>
                  <a:pt x="5157" y="6768"/>
                  <a:pt x="5535" y="7006"/>
                </a:cubicBezTo>
                <a:cubicBezTo>
                  <a:pt x="4127" y="7052"/>
                  <a:pt x="2888" y="6291"/>
                  <a:pt x="1523" y="5996"/>
                </a:cubicBezTo>
                <a:cubicBezTo>
                  <a:pt x="1565" y="6189"/>
                  <a:pt x="1679" y="6235"/>
                  <a:pt x="1773" y="6258"/>
                </a:cubicBezTo>
                <a:cubicBezTo>
                  <a:pt x="2278" y="6405"/>
                  <a:pt x="2720" y="6700"/>
                  <a:pt x="3182" y="6950"/>
                </a:cubicBezTo>
                <a:cubicBezTo>
                  <a:pt x="3371" y="7052"/>
                  <a:pt x="3507" y="7166"/>
                  <a:pt x="3581" y="7381"/>
                </a:cubicBezTo>
                <a:cubicBezTo>
                  <a:pt x="3644" y="7586"/>
                  <a:pt x="3770" y="7677"/>
                  <a:pt x="4001" y="7620"/>
                </a:cubicBezTo>
                <a:cubicBezTo>
                  <a:pt x="4190" y="7575"/>
                  <a:pt x="4391" y="7597"/>
                  <a:pt x="4590" y="7620"/>
                </a:cubicBezTo>
                <a:cubicBezTo>
                  <a:pt x="4811" y="7643"/>
                  <a:pt x="5063" y="7870"/>
                  <a:pt x="5010" y="7995"/>
                </a:cubicBezTo>
                <a:cubicBezTo>
                  <a:pt x="4905" y="8199"/>
                  <a:pt x="4726" y="8096"/>
                  <a:pt x="4579" y="8074"/>
                </a:cubicBezTo>
                <a:cubicBezTo>
                  <a:pt x="4400" y="8051"/>
                  <a:pt x="4075" y="7995"/>
                  <a:pt x="4075" y="8018"/>
                </a:cubicBezTo>
                <a:cubicBezTo>
                  <a:pt x="3960" y="8528"/>
                  <a:pt x="3696" y="8142"/>
                  <a:pt x="3507" y="8142"/>
                </a:cubicBezTo>
                <a:cubicBezTo>
                  <a:pt x="3329" y="8142"/>
                  <a:pt x="3151" y="8085"/>
                  <a:pt x="2982" y="8040"/>
                </a:cubicBezTo>
                <a:cubicBezTo>
                  <a:pt x="2762" y="7983"/>
                  <a:pt x="2562" y="8085"/>
                  <a:pt x="2351" y="8108"/>
                </a:cubicBezTo>
                <a:cubicBezTo>
                  <a:pt x="2162" y="8130"/>
                  <a:pt x="2268" y="8426"/>
                  <a:pt x="2152" y="8551"/>
                </a:cubicBezTo>
                <a:cubicBezTo>
                  <a:pt x="2131" y="8585"/>
                  <a:pt x="2110" y="8585"/>
                  <a:pt x="2089" y="8585"/>
                </a:cubicBezTo>
                <a:cubicBezTo>
                  <a:pt x="2026" y="9471"/>
                  <a:pt x="923" y="9255"/>
                  <a:pt x="923" y="9289"/>
                </a:cubicBezTo>
                <a:cubicBezTo>
                  <a:pt x="828" y="9346"/>
                  <a:pt x="713" y="9209"/>
                  <a:pt x="598" y="9345"/>
                </a:cubicBezTo>
                <a:cubicBezTo>
                  <a:pt x="1091" y="9969"/>
                  <a:pt x="1847" y="10117"/>
                  <a:pt x="2519" y="10582"/>
                </a:cubicBezTo>
                <a:cubicBezTo>
                  <a:pt x="1962" y="10741"/>
                  <a:pt x="1637" y="10197"/>
                  <a:pt x="1227" y="10265"/>
                </a:cubicBezTo>
                <a:cubicBezTo>
                  <a:pt x="1027" y="10435"/>
                  <a:pt x="1627" y="10708"/>
                  <a:pt x="1049" y="10788"/>
                </a:cubicBezTo>
                <a:cubicBezTo>
                  <a:pt x="1301" y="10935"/>
                  <a:pt x="1480" y="11082"/>
                  <a:pt x="1659" y="11252"/>
                </a:cubicBezTo>
                <a:cubicBezTo>
                  <a:pt x="1963" y="11559"/>
                  <a:pt x="2027" y="11764"/>
                  <a:pt x="1880" y="12172"/>
                </a:cubicBezTo>
                <a:cubicBezTo>
                  <a:pt x="1785" y="12445"/>
                  <a:pt x="1647" y="12695"/>
                  <a:pt x="1773" y="13012"/>
                </a:cubicBezTo>
                <a:cubicBezTo>
                  <a:pt x="1858" y="13228"/>
                  <a:pt x="1826" y="13376"/>
                  <a:pt x="1511" y="13274"/>
                </a:cubicBezTo>
                <a:cubicBezTo>
                  <a:pt x="1175" y="13172"/>
                  <a:pt x="1048" y="13364"/>
                  <a:pt x="1132" y="13750"/>
                </a:cubicBezTo>
                <a:cubicBezTo>
                  <a:pt x="1185" y="14000"/>
                  <a:pt x="1133" y="14079"/>
                  <a:pt x="902" y="14045"/>
                </a:cubicBezTo>
                <a:cubicBezTo>
                  <a:pt x="649" y="14011"/>
                  <a:pt x="408" y="13853"/>
                  <a:pt x="93" y="13932"/>
                </a:cubicBezTo>
                <a:cubicBezTo>
                  <a:pt x="345" y="14387"/>
                  <a:pt x="881" y="14250"/>
                  <a:pt x="1175" y="14681"/>
                </a:cubicBezTo>
                <a:cubicBezTo>
                  <a:pt x="829" y="14681"/>
                  <a:pt x="556" y="14681"/>
                  <a:pt x="304" y="14590"/>
                </a:cubicBezTo>
                <a:cubicBezTo>
                  <a:pt x="198" y="14556"/>
                  <a:pt x="83" y="14511"/>
                  <a:pt x="20" y="14648"/>
                </a:cubicBezTo>
                <a:cubicBezTo>
                  <a:pt x="-54" y="14806"/>
                  <a:pt x="93" y="14862"/>
                  <a:pt x="177" y="14885"/>
                </a:cubicBezTo>
                <a:cubicBezTo>
                  <a:pt x="419" y="14964"/>
                  <a:pt x="608" y="15146"/>
                  <a:pt x="818" y="15294"/>
                </a:cubicBezTo>
                <a:cubicBezTo>
                  <a:pt x="1270" y="15612"/>
                  <a:pt x="1764" y="15884"/>
                  <a:pt x="2142" y="16406"/>
                </a:cubicBezTo>
                <a:cubicBezTo>
                  <a:pt x="1669" y="16270"/>
                  <a:pt x="1312" y="15953"/>
                  <a:pt x="860" y="15896"/>
                </a:cubicBezTo>
                <a:cubicBezTo>
                  <a:pt x="1249" y="16373"/>
                  <a:pt x="1743" y="16691"/>
                  <a:pt x="2205" y="17042"/>
                </a:cubicBezTo>
                <a:cubicBezTo>
                  <a:pt x="2342" y="17145"/>
                  <a:pt x="2478" y="17213"/>
                  <a:pt x="2499" y="17429"/>
                </a:cubicBezTo>
                <a:cubicBezTo>
                  <a:pt x="2562" y="17849"/>
                  <a:pt x="2730" y="18190"/>
                  <a:pt x="3109" y="18371"/>
                </a:cubicBezTo>
                <a:cubicBezTo>
                  <a:pt x="3109" y="18371"/>
                  <a:pt x="3088" y="18438"/>
                  <a:pt x="3077" y="18472"/>
                </a:cubicBezTo>
                <a:cubicBezTo>
                  <a:pt x="2846" y="18484"/>
                  <a:pt x="2667" y="18234"/>
                  <a:pt x="2383" y="18325"/>
                </a:cubicBezTo>
                <a:cubicBezTo>
                  <a:pt x="2667" y="18666"/>
                  <a:pt x="2898" y="18961"/>
                  <a:pt x="3287" y="19120"/>
                </a:cubicBezTo>
                <a:cubicBezTo>
                  <a:pt x="3602" y="19245"/>
                  <a:pt x="3990" y="19325"/>
                  <a:pt x="4222" y="19734"/>
                </a:cubicBezTo>
                <a:cubicBezTo>
                  <a:pt x="3959" y="19813"/>
                  <a:pt x="3760" y="19711"/>
                  <a:pt x="3560" y="19642"/>
                </a:cubicBezTo>
                <a:cubicBezTo>
                  <a:pt x="3256" y="19529"/>
                  <a:pt x="2950" y="19404"/>
                  <a:pt x="2645" y="19290"/>
                </a:cubicBezTo>
                <a:cubicBezTo>
                  <a:pt x="2530" y="19245"/>
                  <a:pt x="2405" y="19222"/>
                  <a:pt x="2331" y="19426"/>
                </a:cubicBezTo>
                <a:cubicBezTo>
                  <a:pt x="2720" y="19472"/>
                  <a:pt x="2950" y="19745"/>
                  <a:pt x="3192" y="20006"/>
                </a:cubicBezTo>
                <a:cubicBezTo>
                  <a:pt x="3328" y="20154"/>
                  <a:pt x="3445" y="20346"/>
                  <a:pt x="3687" y="20278"/>
                </a:cubicBezTo>
                <a:cubicBezTo>
                  <a:pt x="3813" y="20243"/>
                  <a:pt x="3896" y="20346"/>
                  <a:pt x="3886" y="20482"/>
                </a:cubicBezTo>
                <a:cubicBezTo>
                  <a:pt x="3833" y="20959"/>
                  <a:pt x="4137" y="21118"/>
                  <a:pt x="4452" y="21209"/>
                </a:cubicBezTo>
                <a:cubicBezTo>
                  <a:pt x="4684" y="21277"/>
                  <a:pt x="4902" y="21379"/>
                  <a:pt x="5116" y="21492"/>
                </a:cubicBezTo>
                <a:lnTo>
                  <a:pt x="5312" y="21600"/>
                </a:lnTo>
                <a:lnTo>
                  <a:pt x="21546" y="21600"/>
                </a:lnTo>
                <a:lnTo>
                  <a:pt x="21546" y="0"/>
                </a:lnTo>
                <a:lnTo>
                  <a:pt x="377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we are not doing Open Science already</a:t>
            </a:r>
          </a:p>
        </p:txBody>
      </p:sp>
      <p:sp>
        <p:nvSpPr>
          <p:cNvPr id="18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….</a:t>
            </a:r>
          </a:p>
        </p:txBody>
      </p:sp>
      <p:pic>
        <p:nvPicPr>
          <p:cNvPr id="181" name="Graphic 4" descr="Graphic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ontent Placeholder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/>
              <a:defRPr sz="6600">
                <a:solidFill>
                  <a:srgbClr val="0070C0"/>
                </a:solidFill>
              </a:defRPr>
            </a:pPr>
          </a:p>
          <a:p>
            <a:pPr algn="ctr">
              <a:lnSpc>
                <a:spcPct val="90000"/>
              </a:lnSpc>
              <a:spcBef>
                <a:spcPts val="1000"/>
              </a:spcBef>
              <a:buFont typeface="Arial"/>
              <a:defRPr sz="6600">
                <a:solidFill>
                  <a:srgbClr val="0070C0"/>
                </a:solidFill>
              </a:defRPr>
            </a:pPr>
            <a:r>
              <a:t>Exercise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we are not doing Open Science already</a:t>
            </a:r>
          </a:p>
        </p:txBody>
      </p:sp>
      <p:sp>
        <p:nvSpPr>
          <p:cNvPr id="18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5000"/>
              </a:lnSpc>
            </a:pPr>
            <a:r>
              <a:t>lack</a:t>
            </a:r>
            <a:r>
              <a:t> of </a:t>
            </a:r>
            <a:r>
              <a:t>expertise</a:t>
            </a:r>
          </a:p>
          <a:p>
            <a:pPr>
              <a:lnSpc>
                <a:spcPct val="135000"/>
              </a:lnSpc>
            </a:pPr>
            <a:r>
              <a:t>sensitive data</a:t>
            </a:r>
          </a:p>
          <a:p>
            <a:pPr>
              <a:lnSpc>
                <a:spcPct val="135000"/>
              </a:lnSpc>
            </a:pPr>
            <a:r>
              <a:t>misuse (fake news)</a:t>
            </a:r>
          </a:p>
          <a:p>
            <a:pPr>
              <a:lnSpc>
                <a:spcPct val="135000"/>
              </a:lnSpc>
            </a:pPr>
            <a:r>
              <a:t>lack of confidence (the fear of critics)</a:t>
            </a:r>
          </a:p>
          <a:p>
            <a:pPr>
              <a:lnSpc>
                <a:spcPct val="135000"/>
              </a:lnSpc>
              <a:defRPr b="1"/>
            </a:pPr>
            <a:r>
              <a:t>the costs in $ and in time</a:t>
            </a:r>
          </a:p>
          <a:p>
            <a:pPr>
              <a:lnSpc>
                <a:spcPct val="135000"/>
              </a:lnSpc>
            </a:pPr>
            <a:r>
              <a:t>IP</a:t>
            </a:r>
          </a:p>
        </p:txBody>
      </p:sp>
      <p:pic>
        <p:nvPicPr>
          <p:cNvPr id="186" name="Graphic 3" descr="Graphic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 and intellectual property</a:t>
            </a:r>
          </a:p>
        </p:txBody>
      </p:sp>
      <p:sp>
        <p:nvSpPr>
          <p:cNvPr id="18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Intellectual property (IP) is something you create using your mind – </a:t>
            </a:r>
          </a:p>
          <a:p>
            <a:pPr marL="0" indent="0">
              <a:buSzTx/>
              <a:buNone/>
            </a:pPr>
            <a:r>
              <a:t>for example, a story, an invention, an artistic work or a 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 and intellectual property</a:t>
            </a:r>
          </a:p>
        </p:txBody>
      </p:sp>
      <p:sp>
        <p:nvSpPr>
          <p:cNvPr id="19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Timeline matters for legal protection!</a:t>
            </a:r>
          </a:p>
          <a:p>
            <a:pPr/>
          </a:p>
          <a:p>
            <a:pPr marL="0" indent="0">
              <a:buSzTx/>
              <a:buNone/>
            </a:pPr>
            <a:r>
              <a:t>Publishing in a journal or presenting at a conference with information related to the invention completely </a:t>
            </a:r>
            <a:r>
              <a:rPr b="1"/>
              <a:t>prevents the inventor from getting a patent later</a:t>
            </a:r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Title 1"/>
          <p:cNvSpPr txBox="1"/>
          <p:nvPr>
            <p:ph type="title"/>
          </p:nvPr>
        </p:nvSpPr>
        <p:spPr>
          <a:xfrm>
            <a:off x="965199" y="851517"/>
            <a:ext cx="5130795" cy="1461779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Open Science and intellectual property</a:t>
            </a:r>
          </a:p>
        </p:txBody>
      </p:sp>
      <p:sp>
        <p:nvSpPr>
          <p:cNvPr id="196" name="Content Placeholder 2"/>
          <p:cNvSpPr txBox="1"/>
          <p:nvPr>
            <p:ph type="body" sz="quarter" idx="1"/>
          </p:nvPr>
        </p:nvSpPr>
        <p:spPr>
          <a:xfrm>
            <a:off x="965200" y="2470248"/>
            <a:ext cx="4048344" cy="353623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</a:p>
          <a:p>
            <a:pPr>
              <a:defRPr sz="2400"/>
            </a:pPr>
            <a:r>
              <a:t>(opinion) you are more likely to benefit from new collaborations, industrial partnerships, consultations which are acquired by openness, than from patent related royalties</a:t>
            </a:r>
          </a:p>
        </p:txBody>
      </p:sp>
      <p:sp>
        <p:nvSpPr>
          <p:cNvPr id="197" name="Freeform: Shape 18"/>
          <p:cNvSpPr/>
          <p:nvPr/>
        </p:nvSpPr>
        <p:spPr>
          <a:xfrm>
            <a:off x="5510369" y="851517"/>
            <a:ext cx="6184808" cy="515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600" fill="norm" stroke="1" extrusionOk="0">
                <a:moveTo>
                  <a:pt x="1264" y="13095"/>
                </a:moveTo>
                <a:cubicBezTo>
                  <a:pt x="1264" y="13095"/>
                  <a:pt x="1264" y="13095"/>
                  <a:pt x="3126" y="13095"/>
                </a:cubicBezTo>
                <a:cubicBezTo>
                  <a:pt x="3243" y="13095"/>
                  <a:pt x="3355" y="13172"/>
                  <a:pt x="3412" y="13298"/>
                </a:cubicBezTo>
                <a:cubicBezTo>
                  <a:pt x="3412" y="13298"/>
                  <a:pt x="3412" y="13298"/>
                  <a:pt x="4345" y="15232"/>
                </a:cubicBezTo>
                <a:cubicBezTo>
                  <a:pt x="4405" y="15353"/>
                  <a:pt x="4405" y="15507"/>
                  <a:pt x="4345" y="15628"/>
                </a:cubicBezTo>
                <a:cubicBezTo>
                  <a:pt x="4345" y="15628"/>
                  <a:pt x="4345" y="15628"/>
                  <a:pt x="3412" y="17563"/>
                </a:cubicBezTo>
                <a:cubicBezTo>
                  <a:pt x="3355" y="17688"/>
                  <a:pt x="3243" y="17765"/>
                  <a:pt x="3126" y="17765"/>
                </a:cubicBezTo>
                <a:cubicBezTo>
                  <a:pt x="3126" y="17765"/>
                  <a:pt x="3126" y="17765"/>
                  <a:pt x="1264" y="17765"/>
                </a:cubicBezTo>
                <a:cubicBezTo>
                  <a:pt x="1143" y="17765"/>
                  <a:pt x="1035" y="17688"/>
                  <a:pt x="974" y="17563"/>
                </a:cubicBezTo>
                <a:cubicBezTo>
                  <a:pt x="974" y="17563"/>
                  <a:pt x="974" y="17563"/>
                  <a:pt x="45" y="15628"/>
                </a:cubicBezTo>
                <a:cubicBezTo>
                  <a:pt x="-15" y="15507"/>
                  <a:pt x="-15" y="15353"/>
                  <a:pt x="45" y="15232"/>
                </a:cubicBezTo>
                <a:cubicBezTo>
                  <a:pt x="45" y="15232"/>
                  <a:pt x="45" y="15232"/>
                  <a:pt x="974" y="13298"/>
                </a:cubicBezTo>
                <a:cubicBezTo>
                  <a:pt x="1035" y="13172"/>
                  <a:pt x="1143" y="13095"/>
                  <a:pt x="1264" y="13095"/>
                </a:cubicBezTo>
                <a:close/>
                <a:moveTo>
                  <a:pt x="8664" y="2389"/>
                </a:moveTo>
                <a:cubicBezTo>
                  <a:pt x="8664" y="2389"/>
                  <a:pt x="8664" y="2389"/>
                  <a:pt x="9622" y="2389"/>
                </a:cubicBezTo>
                <a:lnTo>
                  <a:pt x="9733" y="2389"/>
                </a:lnTo>
                <a:lnTo>
                  <a:pt x="9840" y="2610"/>
                </a:lnTo>
                <a:cubicBezTo>
                  <a:pt x="9988" y="2917"/>
                  <a:pt x="10161" y="3275"/>
                  <a:pt x="10362" y="3692"/>
                </a:cubicBezTo>
                <a:cubicBezTo>
                  <a:pt x="10454" y="3877"/>
                  <a:pt x="10454" y="4113"/>
                  <a:pt x="10362" y="4298"/>
                </a:cubicBezTo>
                <a:cubicBezTo>
                  <a:pt x="10362" y="4298"/>
                  <a:pt x="10362" y="4298"/>
                  <a:pt x="8933" y="7261"/>
                </a:cubicBezTo>
                <a:cubicBezTo>
                  <a:pt x="8847" y="7453"/>
                  <a:pt x="8674" y="7571"/>
                  <a:pt x="8496" y="7571"/>
                </a:cubicBezTo>
                <a:cubicBezTo>
                  <a:pt x="8496" y="7571"/>
                  <a:pt x="8496" y="7571"/>
                  <a:pt x="5644" y="7571"/>
                </a:cubicBezTo>
                <a:cubicBezTo>
                  <a:pt x="5598" y="7571"/>
                  <a:pt x="5553" y="7564"/>
                  <a:pt x="5510" y="7550"/>
                </a:cubicBezTo>
                <a:lnTo>
                  <a:pt x="5417" y="7503"/>
                </a:lnTo>
                <a:lnTo>
                  <a:pt x="5474" y="7386"/>
                </a:lnTo>
                <a:cubicBezTo>
                  <a:pt x="5984" y="6323"/>
                  <a:pt x="6637" y="4963"/>
                  <a:pt x="7473" y="3222"/>
                </a:cubicBezTo>
                <a:cubicBezTo>
                  <a:pt x="7721" y="2706"/>
                  <a:pt x="8168" y="2389"/>
                  <a:pt x="8664" y="2389"/>
                </a:cubicBezTo>
                <a:close/>
                <a:moveTo>
                  <a:pt x="5475" y="0"/>
                </a:moveTo>
                <a:cubicBezTo>
                  <a:pt x="5475" y="0"/>
                  <a:pt x="5475" y="0"/>
                  <a:pt x="8692" y="0"/>
                </a:cubicBezTo>
                <a:cubicBezTo>
                  <a:pt x="8893" y="0"/>
                  <a:pt x="9088" y="133"/>
                  <a:pt x="9185" y="350"/>
                </a:cubicBezTo>
                <a:cubicBezTo>
                  <a:pt x="9185" y="350"/>
                  <a:pt x="9185" y="350"/>
                  <a:pt x="10050" y="2143"/>
                </a:cubicBezTo>
                <a:lnTo>
                  <a:pt x="10147" y="2345"/>
                </a:lnTo>
                <a:lnTo>
                  <a:pt x="9707" y="2345"/>
                </a:lnTo>
                <a:lnTo>
                  <a:pt x="9550" y="2018"/>
                </a:lnTo>
                <a:cubicBezTo>
                  <a:pt x="8947" y="768"/>
                  <a:pt x="8947" y="768"/>
                  <a:pt x="8947" y="768"/>
                </a:cubicBezTo>
                <a:cubicBezTo>
                  <a:pt x="8860" y="576"/>
                  <a:pt x="8688" y="458"/>
                  <a:pt x="8509" y="458"/>
                </a:cubicBezTo>
                <a:cubicBezTo>
                  <a:pt x="5658" y="458"/>
                  <a:pt x="5658" y="458"/>
                  <a:pt x="5658" y="458"/>
                </a:cubicBezTo>
                <a:cubicBezTo>
                  <a:pt x="5473" y="458"/>
                  <a:pt x="5306" y="576"/>
                  <a:pt x="5214" y="768"/>
                </a:cubicBezTo>
                <a:cubicBezTo>
                  <a:pt x="3791" y="3731"/>
                  <a:pt x="3791" y="3731"/>
                  <a:pt x="3791" y="3731"/>
                </a:cubicBezTo>
                <a:cubicBezTo>
                  <a:pt x="3699" y="3916"/>
                  <a:pt x="3699" y="4152"/>
                  <a:pt x="3791" y="4337"/>
                </a:cubicBezTo>
                <a:cubicBezTo>
                  <a:pt x="5214" y="7300"/>
                  <a:pt x="5214" y="7300"/>
                  <a:pt x="5214" y="7300"/>
                </a:cubicBezTo>
                <a:cubicBezTo>
                  <a:pt x="5260" y="7396"/>
                  <a:pt x="5325" y="7474"/>
                  <a:pt x="5401" y="7527"/>
                </a:cubicBezTo>
                <a:lnTo>
                  <a:pt x="5423" y="7538"/>
                </a:lnTo>
                <a:lnTo>
                  <a:pt x="5307" y="7780"/>
                </a:lnTo>
                <a:lnTo>
                  <a:pt x="5220" y="7960"/>
                </a:lnTo>
                <a:lnTo>
                  <a:pt x="5310" y="8005"/>
                </a:lnTo>
                <a:cubicBezTo>
                  <a:pt x="5358" y="8021"/>
                  <a:pt x="5409" y="8029"/>
                  <a:pt x="5461" y="8029"/>
                </a:cubicBezTo>
                <a:cubicBezTo>
                  <a:pt x="8678" y="8029"/>
                  <a:pt x="8678" y="8029"/>
                  <a:pt x="8678" y="8029"/>
                </a:cubicBezTo>
                <a:cubicBezTo>
                  <a:pt x="8880" y="8029"/>
                  <a:pt x="9074" y="7896"/>
                  <a:pt x="9172" y="7679"/>
                </a:cubicBezTo>
                <a:cubicBezTo>
                  <a:pt x="10783" y="4337"/>
                  <a:pt x="10783" y="4337"/>
                  <a:pt x="10783" y="4337"/>
                </a:cubicBezTo>
                <a:cubicBezTo>
                  <a:pt x="10888" y="4128"/>
                  <a:pt x="10888" y="3862"/>
                  <a:pt x="10783" y="3653"/>
                </a:cubicBezTo>
                <a:cubicBezTo>
                  <a:pt x="10582" y="3235"/>
                  <a:pt x="10406" y="2870"/>
                  <a:pt x="10251" y="2550"/>
                </a:cubicBezTo>
                <a:lnTo>
                  <a:pt x="10173" y="2389"/>
                </a:lnTo>
                <a:lnTo>
                  <a:pt x="10534" y="2389"/>
                </a:lnTo>
                <a:cubicBezTo>
                  <a:pt x="11656" y="2389"/>
                  <a:pt x="13452" y="2389"/>
                  <a:pt x="16324" y="2389"/>
                </a:cubicBezTo>
                <a:cubicBezTo>
                  <a:pt x="16804" y="2389"/>
                  <a:pt x="17267" y="2706"/>
                  <a:pt x="17499" y="3222"/>
                </a:cubicBezTo>
                <a:cubicBezTo>
                  <a:pt x="17499" y="3222"/>
                  <a:pt x="17499" y="3222"/>
                  <a:pt x="21337" y="11181"/>
                </a:cubicBezTo>
                <a:cubicBezTo>
                  <a:pt x="21585" y="11677"/>
                  <a:pt x="21585" y="12312"/>
                  <a:pt x="21337" y="12808"/>
                </a:cubicBezTo>
                <a:cubicBezTo>
                  <a:pt x="21337" y="12808"/>
                  <a:pt x="21337" y="12808"/>
                  <a:pt x="17499" y="20766"/>
                </a:cubicBezTo>
                <a:cubicBezTo>
                  <a:pt x="17267" y="21282"/>
                  <a:pt x="16804" y="21600"/>
                  <a:pt x="16324" y="21600"/>
                </a:cubicBezTo>
                <a:cubicBezTo>
                  <a:pt x="16324" y="21600"/>
                  <a:pt x="16324" y="21600"/>
                  <a:pt x="8664" y="21600"/>
                </a:cubicBezTo>
                <a:cubicBezTo>
                  <a:pt x="8168" y="21600"/>
                  <a:pt x="7721" y="21282"/>
                  <a:pt x="7473" y="20766"/>
                </a:cubicBezTo>
                <a:cubicBezTo>
                  <a:pt x="7473" y="20766"/>
                  <a:pt x="7473" y="20766"/>
                  <a:pt x="3651" y="12808"/>
                </a:cubicBezTo>
                <a:cubicBezTo>
                  <a:pt x="3403" y="12312"/>
                  <a:pt x="3403" y="11677"/>
                  <a:pt x="3651" y="11181"/>
                </a:cubicBezTo>
                <a:cubicBezTo>
                  <a:pt x="3651" y="11181"/>
                  <a:pt x="3651" y="11181"/>
                  <a:pt x="5070" y="8226"/>
                </a:cubicBezTo>
                <a:lnTo>
                  <a:pt x="5190" y="7976"/>
                </a:lnTo>
                <a:lnTo>
                  <a:pt x="5186" y="7974"/>
                </a:lnTo>
                <a:cubicBezTo>
                  <a:pt x="5100" y="7914"/>
                  <a:pt x="5027" y="7826"/>
                  <a:pt x="4975" y="7718"/>
                </a:cubicBezTo>
                <a:cubicBezTo>
                  <a:pt x="4975" y="7718"/>
                  <a:pt x="4975" y="7718"/>
                  <a:pt x="3370" y="4376"/>
                </a:cubicBezTo>
                <a:cubicBezTo>
                  <a:pt x="3266" y="4167"/>
                  <a:pt x="3266" y="3901"/>
                  <a:pt x="3370" y="3692"/>
                </a:cubicBezTo>
                <a:cubicBezTo>
                  <a:pt x="3370" y="3692"/>
                  <a:pt x="3370" y="3692"/>
                  <a:pt x="4975" y="350"/>
                </a:cubicBezTo>
                <a:cubicBezTo>
                  <a:pt x="5079" y="133"/>
                  <a:pt x="5267" y="0"/>
                  <a:pt x="5475" y="0"/>
                </a:cubicBezTo>
                <a:close/>
              </a:path>
            </a:pathLst>
          </a:custGeom>
          <a:solidFill>
            <a:srgbClr val="808080">
              <a:alpha val="1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8" name="Graphic 6" descr="Graphic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5329" y="2105469"/>
            <a:ext cx="3217335" cy="3217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" name="Title 1"/>
          <p:cNvSpPr txBox="1"/>
          <p:nvPr>
            <p:ph type="title"/>
          </p:nvPr>
        </p:nvSpPr>
        <p:spPr>
          <a:xfrm>
            <a:off x="965199" y="851517"/>
            <a:ext cx="5130795" cy="1461779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Open Science</a:t>
            </a:r>
          </a:p>
        </p:txBody>
      </p:sp>
      <p:sp>
        <p:nvSpPr>
          <p:cNvPr id="109" name="Content Placeholder 2"/>
          <p:cNvSpPr txBox="1"/>
          <p:nvPr>
            <p:ph type="body" sz="quarter" idx="1"/>
          </p:nvPr>
        </p:nvSpPr>
        <p:spPr>
          <a:xfrm>
            <a:off x="965200" y="2470248"/>
            <a:ext cx="4048344" cy="35362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/>
            </a:pPr>
          </a:p>
          <a:p>
            <a:pPr marL="0" indent="0">
              <a:buSzTx/>
              <a:buNone/>
              <a:defRPr sz="2400"/>
            </a:pPr>
          </a:p>
          <a:p>
            <a:pPr marL="0" indent="0">
              <a:buSzTx/>
              <a:buNone/>
              <a:defRPr sz="2400"/>
            </a:pPr>
            <a:r>
              <a:t>Open science is transparent and accessible knowledge </a:t>
            </a:r>
          </a:p>
          <a:p>
            <a:pPr marL="0" indent="0">
              <a:buSzTx/>
              <a:buNone/>
              <a:defRPr sz="2400"/>
            </a:pPr>
            <a:r>
              <a:t>that is shared and developed </a:t>
            </a:r>
          </a:p>
          <a:p>
            <a:pPr marL="0" indent="0">
              <a:buSzTx/>
              <a:buNone/>
              <a:defRPr sz="2400"/>
            </a:pPr>
            <a:r>
              <a:t>through collaborative networks.</a:t>
            </a:r>
          </a:p>
        </p:txBody>
      </p:sp>
      <p:sp>
        <p:nvSpPr>
          <p:cNvPr id="110" name="Freeform: Shape 30"/>
          <p:cNvSpPr/>
          <p:nvPr/>
        </p:nvSpPr>
        <p:spPr>
          <a:xfrm>
            <a:off x="5510369" y="851517"/>
            <a:ext cx="6184808" cy="515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600" fill="norm" stroke="1" extrusionOk="0">
                <a:moveTo>
                  <a:pt x="1264" y="13095"/>
                </a:moveTo>
                <a:cubicBezTo>
                  <a:pt x="1264" y="13095"/>
                  <a:pt x="1264" y="13095"/>
                  <a:pt x="3126" y="13095"/>
                </a:cubicBezTo>
                <a:cubicBezTo>
                  <a:pt x="3243" y="13095"/>
                  <a:pt x="3355" y="13172"/>
                  <a:pt x="3412" y="13298"/>
                </a:cubicBezTo>
                <a:cubicBezTo>
                  <a:pt x="3412" y="13298"/>
                  <a:pt x="3412" y="13298"/>
                  <a:pt x="4345" y="15232"/>
                </a:cubicBezTo>
                <a:cubicBezTo>
                  <a:pt x="4405" y="15353"/>
                  <a:pt x="4405" y="15507"/>
                  <a:pt x="4345" y="15628"/>
                </a:cubicBezTo>
                <a:cubicBezTo>
                  <a:pt x="4345" y="15628"/>
                  <a:pt x="4345" y="15628"/>
                  <a:pt x="3412" y="17563"/>
                </a:cubicBezTo>
                <a:cubicBezTo>
                  <a:pt x="3355" y="17688"/>
                  <a:pt x="3243" y="17765"/>
                  <a:pt x="3126" y="17765"/>
                </a:cubicBezTo>
                <a:cubicBezTo>
                  <a:pt x="3126" y="17765"/>
                  <a:pt x="3126" y="17765"/>
                  <a:pt x="1264" y="17765"/>
                </a:cubicBezTo>
                <a:cubicBezTo>
                  <a:pt x="1143" y="17765"/>
                  <a:pt x="1035" y="17688"/>
                  <a:pt x="974" y="17563"/>
                </a:cubicBezTo>
                <a:cubicBezTo>
                  <a:pt x="974" y="17563"/>
                  <a:pt x="974" y="17563"/>
                  <a:pt x="45" y="15628"/>
                </a:cubicBezTo>
                <a:cubicBezTo>
                  <a:pt x="-15" y="15507"/>
                  <a:pt x="-15" y="15353"/>
                  <a:pt x="45" y="15232"/>
                </a:cubicBezTo>
                <a:cubicBezTo>
                  <a:pt x="45" y="15232"/>
                  <a:pt x="45" y="15232"/>
                  <a:pt x="974" y="13298"/>
                </a:cubicBezTo>
                <a:cubicBezTo>
                  <a:pt x="1035" y="13172"/>
                  <a:pt x="1143" y="13095"/>
                  <a:pt x="1264" y="13095"/>
                </a:cubicBezTo>
                <a:close/>
                <a:moveTo>
                  <a:pt x="8664" y="2389"/>
                </a:moveTo>
                <a:cubicBezTo>
                  <a:pt x="8664" y="2389"/>
                  <a:pt x="8664" y="2389"/>
                  <a:pt x="9622" y="2389"/>
                </a:cubicBezTo>
                <a:lnTo>
                  <a:pt x="9733" y="2389"/>
                </a:lnTo>
                <a:lnTo>
                  <a:pt x="9840" y="2610"/>
                </a:lnTo>
                <a:cubicBezTo>
                  <a:pt x="9988" y="2917"/>
                  <a:pt x="10161" y="3275"/>
                  <a:pt x="10362" y="3692"/>
                </a:cubicBezTo>
                <a:cubicBezTo>
                  <a:pt x="10454" y="3877"/>
                  <a:pt x="10454" y="4113"/>
                  <a:pt x="10362" y="4298"/>
                </a:cubicBezTo>
                <a:cubicBezTo>
                  <a:pt x="10362" y="4298"/>
                  <a:pt x="10362" y="4298"/>
                  <a:pt x="8933" y="7261"/>
                </a:cubicBezTo>
                <a:cubicBezTo>
                  <a:pt x="8847" y="7453"/>
                  <a:pt x="8674" y="7571"/>
                  <a:pt x="8496" y="7571"/>
                </a:cubicBezTo>
                <a:cubicBezTo>
                  <a:pt x="8496" y="7571"/>
                  <a:pt x="8496" y="7571"/>
                  <a:pt x="5644" y="7571"/>
                </a:cubicBezTo>
                <a:cubicBezTo>
                  <a:pt x="5598" y="7571"/>
                  <a:pt x="5553" y="7564"/>
                  <a:pt x="5510" y="7550"/>
                </a:cubicBezTo>
                <a:lnTo>
                  <a:pt x="5417" y="7503"/>
                </a:lnTo>
                <a:lnTo>
                  <a:pt x="5474" y="7386"/>
                </a:lnTo>
                <a:cubicBezTo>
                  <a:pt x="5984" y="6323"/>
                  <a:pt x="6637" y="4963"/>
                  <a:pt x="7473" y="3222"/>
                </a:cubicBezTo>
                <a:cubicBezTo>
                  <a:pt x="7721" y="2706"/>
                  <a:pt x="8168" y="2389"/>
                  <a:pt x="8664" y="2389"/>
                </a:cubicBezTo>
                <a:close/>
                <a:moveTo>
                  <a:pt x="5475" y="0"/>
                </a:moveTo>
                <a:cubicBezTo>
                  <a:pt x="5475" y="0"/>
                  <a:pt x="5475" y="0"/>
                  <a:pt x="8692" y="0"/>
                </a:cubicBezTo>
                <a:cubicBezTo>
                  <a:pt x="8893" y="0"/>
                  <a:pt x="9088" y="133"/>
                  <a:pt x="9185" y="350"/>
                </a:cubicBezTo>
                <a:cubicBezTo>
                  <a:pt x="9185" y="350"/>
                  <a:pt x="9185" y="350"/>
                  <a:pt x="10050" y="2143"/>
                </a:cubicBezTo>
                <a:lnTo>
                  <a:pt x="10147" y="2345"/>
                </a:lnTo>
                <a:lnTo>
                  <a:pt x="9707" y="2345"/>
                </a:lnTo>
                <a:lnTo>
                  <a:pt x="9550" y="2018"/>
                </a:lnTo>
                <a:cubicBezTo>
                  <a:pt x="8947" y="768"/>
                  <a:pt x="8947" y="768"/>
                  <a:pt x="8947" y="768"/>
                </a:cubicBezTo>
                <a:cubicBezTo>
                  <a:pt x="8860" y="576"/>
                  <a:pt x="8688" y="458"/>
                  <a:pt x="8509" y="458"/>
                </a:cubicBezTo>
                <a:cubicBezTo>
                  <a:pt x="5658" y="458"/>
                  <a:pt x="5658" y="458"/>
                  <a:pt x="5658" y="458"/>
                </a:cubicBezTo>
                <a:cubicBezTo>
                  <a:pt x="5473" y="458"/>
                  <a:pt x="5306" y="576"/>
                  <a:pt x="5214" y="768"/>
                </a:cubicBezTo>
                <a:cubicBezTo>
                  <a:pt x="3791" y="3731"/>
                  <a:pt x="3791" y="3731"/>
                  <a:pt x="3791" y="3731"/>
                </a:cubicBezTo>
                <a:cubicBezTo>
                  <a:pt x="3699" y="3916"/>
                  <a:pt x="3699" y="4152"/>
                  <a:pt x="3791" y="4337"/>
                </a:cubicBezTo>
                <a:cubicBezTo>
                  <a:pt x="5214" y="7300"/>
                  <a:pt x="5214" y="7300"/>
                  <a:pt x="5214" y="7300"/>
                </a:cubicBezTo>
                <a:cubicBezTo>
                  <a:pt x="5260" y="7396"/>
                  <a:pt x="5325" y="7474"/>
                  <a:pt x="5401" y="7527"/>
                </a:cubicBezTo>
                <a:lnTo>
                  <a:pt x="5423" y="7538"/>
                </a:lnTo>
                <a:lnTo>
                  <a:pt x="5307" y="7780"/>
                </a:lnTo>
                <a:lnTo>
                  <a:pt x="5220" y="7960"/>
                </a:lnTo>
                <a:lnTo>
                  <a:pt x="5310" y="8005"/>
                </a:lnTo>
                <a:cubicBezTo>
                  <a:pt x="5358" y="8021"/>
                  <a:pt x="5409" y="8029"/>
                  <a:pt x="5461" y="8029"/>
                </a:cubicBezTo>
                <a:cubicBezTo>
                  <a:pt x="8678" y="8029"/>
                  <a:pt x="8678" y="8029"/>
                  <a:pt x="8678" y="8029"/>
                </a:cubicBezTo>
                <a:cubicBezTo>
                  <a:pt x="8880" y="8029"/>
                  <a:pt x="9074" y="7896"/>
                  <a:pt x="9172" y="7679"/>
                </a:cubicBezTo>
                <a:cubicBezTo>
                  <a:pt x="10783" y="4337"/>
                  <a:pt x="10783" y="4337"/>
                  <a:pt x="10783" y="4337"/>
                </a:cubicBezTo>
                <a:cubicBezTo>
                  <a:pt x="10888" y="4128"/>
                  <a:pt x="10888" y="3862"/>
                  <a:pt x="10783" y="3653"/>
                </a:cubicBezTo>
                <a:cubicBezTo>
                  <a:pt x="10582" y="3235"/>
                  <a:pt x="10406" y="2870"/>
                  <a:pt x="10251" y="2550"/>
                </a:cubicBezTo>
                <a:lnTo>
                  <a:pt x="10173" y="2389"/>
                </a:lnTo>
                <a:lnTo>
                  <a:pt x="10534" y="2389"/>
                </a:lnTo>
                <a:cubicBezTo>
                  <a:pt x="11656" y="2389"/>
                  <a:pt x="13452" y="2389"/>
                  <a:pt x="16324" y="2389"/>
                </a:cubicBezTo>
                <a:cubicBezTo>
                  <a:pt x="16804" y="2389"/>
                  <a:pt x="17267" y="2706"/>
                  <a:pt x="17499" y="3222"/>
                </a:cubicBezTo>
                <a:cubicBezTo>
                  <a:pt x="17499" y="3222"/>
                  <a:pt x="17499" y="3222"/>
                  <a:pt x="21337" y="11181"/>
                </a:cubicBezTo>
                <a:cubicBezTo>
                  <a:pt x="21585" y="11677"/>
                  <a:pt x="21585" y="12312"/>
                  <a:pt x="21337" y="12808"/>
                </a:cubicBezTo>
                <a:cubicBezTo>
                  <a:pt x="21337" y="12808"/>
                  <a:pt x="21337" y="12808"/>
                  <a:pt x="17499" y="20766"/>
                </a:cubicBezTo>
                <a:cubicBezTo>
                  <a:pt x="17267" y="21282"/>
                  <a:pt x="16804" y="21600"/>
                  <a:pt x="16324" y="21600"/>
                </a:cubicBezTo>
                <a:cubicBezTo>
                  <a:pt x="16324" y="21600"/>
                  <a:pt x="16324" y="21600"/>
                  <a:pt x="8664" y="21600"/>
                </a:cubicBezTo>
                <a:cubicBezTo>
                  <a:pt x="8168" y="21600"/>
                  <a:pt x="7721" y="21282"/>
                  <a:pt x="7473" y="20766"/>
                </a:cubicBezTo>
                <a:cubicBezTo>
                  <a:pt x="7473" y="20766"/>
                  <a:pt x="7473" y="20766"/>
                  <a:pt x="3651" y="12808"/>
                </a:cubicBezTo>
                <a:cubicBezTo>
                  <a:pt x="3403" y="12312"/>
                  <a:pt x="3403" y="11677"/>
                  <a:pt x="3651" y="11181"/>
                </a:cubicBezTo>
                <a:cubicBezTo>
                  <a:pt x="3651" y="11181"/>
                  <a:pt x="3651" y="11181"/>
                  <a:pt x="5070" y="8226"/>
                </a:cubicBezTo>
                <a:lnTo>
                  <a:pt x="5190" y="7976"/>
                </a:lnTo>
                <a:lnTo>
                  <a:pt x="5186" y="7974"/>
                </a:lnTo>
                <a:cubicBezTo>
                  <a:pt x="5100" y="7914"/>
                  <a:pt x="5027" y="7826"/>
                  <a:pt x="4975" y="7718"/>
                </a:cubicBezTo>
                <a:cubicBezTo>
                  <a:pt x="4975" y="7718"/>
                  <a:pt x="4975" y="7718"/>
                  <a:pt x="3370" y="4376"/>
                </a:cubicBezTo>
                <a:cubicBezTo>
                  <a:pt x="3266" y="4167"/>
                  <a:pt x="3266" y="3901"/>
                  <a:pt x="3370" y="3692"/>
                </a:cubicBezTo>
                <a:cubicBezTo>
                  <a:pt x="3370" y="3692"/>
                  <a:pt x="3370" y="3692"/>
                  <a:pt x="4975" y="350"/>
                </a:cubicBezTo>
                <a:cubicBezTo>
                  <a:pt x="5079" y="133"/>
                  <a:pt x="5267" y="0"/>
                  <a:pt x="5475" y="0"/>
                </a:cubicBezTo>
                <a:close/>
              </a:path>
            </a:pathLst>
          </a:custGeom>
          <a:solidFill>
            <a:srgbClr val="808080">
              <a:alpha val="1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1" name="Graphic 4" descr="Graphic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5329" y="2105469"/>
            <a:ext cx="3217335" cy="3217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8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Title 1"/>
          <p:cNvSpPr txBox="1"/>
          <p:nvPr>
            <p:ph type="title"/>
          </p:nvPr>
        </p:nvSpPr>
        <p:spPr>
          <a:xfrm>
            <a:off x="838200" y="556995"/>
            <a:ext cx="10515600" cy="1133694"/>
          </a:xfrm>
          <a:prstGeom prst="rect">
            <a:avLst/>
          </a:prstGeom>
        </p:spPr>
        <p:txBody>
          <a:bodyPr/>
          <a:lstStyle/>
          <a:p>
            <a:pPr>
              <a:defRPr sz="5200"/>
            </a:pPr>
            <a:r>
              <a:t>Open Science - </a:t>
            </a:r>
            <a:r>
              <a:t>get involved!</a:t>
            </a:r>
          </a:p>
        </p:txBody>
      </p:sp>
      <p:grpSp>
        <p:nvGrpSpPr>
          <p:cNvPr id="208" name="Content Placeholder 2"/>
          <p:cNvGrpSpPr/>
          <p:nvPr/>
        </p:nvGrpSpPr>
        <p:grpSpPr>
          <a:xfrm>
            <a:off x="838200" y="1825625"/>
            <a:ext cx="10411419" cy="4351338"/>
            <a:chOff x="0" y="0"/>
            <a:chExt cx="10411418" cy="4351337"/>
          </a:xfrm>
        </p:grpSpPr>
        <p:grpSp>
          <p:nvGrpSpPr>
            <p:cNvPr id="204" name="Group"/>
            <p:cNvGrpSpPr/>
            <p:nvPr/>
          </p:nvGrpSpPr>
          <p:grpSpPr>
            <a:xfrm>
              <a:off x="3681435" y="422045"/>
              <a:ext cx="6729984" cy="3481072"/>
              <a:chOff x="0" y="0"/>
              <a:chExt cx="6729983" cy="3481070"/>
            </a:xfrm>
          </p:grpSpPr>
          <p:sp>
            <p:nvSpPr>
              <p:cNvPr id="202" name="Shape"/>
              <p:cNvSpPr/>
              <p:nvPr/>
            </p:nvSpPr>
            <p:spPr>
              <a:xfrm rot="5400000">
                <a:off x="1624456" y="-1624457"/>
                <a:ext cx="3481071" cy="67299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834"/>
                      <a:pt x="21600" y="1862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862"/>
                    </a:lnTo>
                    <a:cubicBezTo>
                      <a:pt x="0" y="834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0DEEF">
                  <a:alpha val="90000"/>
                </a:srgbClr>
              </a:solidFill>
              <a:ln w="12700" cap="flat">
                <a:solidFill>
                  <a:srgbClr val="D0DEEF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33500">
                  <a:lnSpc>
                    <a:spcPct val="90000"/>
                  </a:lnSpc>
                  <a:spcBef>
                    <a:spcPts val="400"/>
                  </a:spcBef>
                  <a:defRPr sz="3000">
                    <a:solidFill>
                      <a:srgbClr val="0070C0"/>
                    </a:solidFill>
                  </a:defRPr>
                </a:pPr>
              </a:p>
            </p:txBody>
          </p:sp>
          <p:sp>
            <p:nvSpPr>
              <p:cNvPr id="203" name="Universities signing up to the Declaration on Research Assessment (DORA)…"/>
              <p:cNvSpPr txBox="1"/>
              <p:nvPr/>
            </p:nvSpPr>
            <p:spPr>
              <a:xfrm>
                <a:off x="57149" y="121592"/>
                <a:ext cx="6445753" cy="323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7150" tIns="57150" rIns="57150" bIns="57150" numCol="1" anchor="ctr">
                <a:spAutoFit/>
              </a:bodyPr>
              <a:lstStyle/>
              <a:p>
                <a:pPr lvl="1" marL="285750" indent="-285750" defTabSz="13335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3000">
                    <a:solidFill>
                      <a:srgbClr val="0070C0"/>
                    </a:solidFill>
                  </a:defRPr>
                </a:pPr>
                <a:r>
                  <a:t>Universities signing up to the Declaration on Research Assessment (DORA)</a:t>
                </a:r>
              </a:p>
              <a:p>
                <a:pPr lvl="1" marL="285750" indent="-285750" defTabSz="13335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3000">
                    <a:solidFill>
                      <a:srgbClr val="0070C0"/>
                    </a:solidFill>
                  </a:defRPr>
                </a:pPr>
                <a:r>
                  <a:t>the Wellcome Trust funding proposals that increase Open Science or evidence of OS activities for new grant applications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3785616" cy="4351338"/>
              <a:chOff x="0" y="0"/>
              <a:chExt cx="3785615" cy="4351337"/>
            </a:xfrm>
          </p:grpSpPr>
          <p:sp>
            <p:nvSpPr>
              <p:cNvPr id="205" name="Rounded Rectangle"/>
              <p:cNvSpPr/>
              <p:nvPr/>
            </p:nvSpPr>
            <p:spPr>
              <a:xfrm>
                <a:off x="0" y="0"/>
                <a:ext cx="3785616" cy="4351338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911350">
                  <a:lnSpc>
                    <a:spcPct val="90000"/>
                  </a:lnSpc>
                  <a:spcBef>
                    <a:spcPts val="1100"/>
                  </a:spcBef>
                  <a:defRPr sz="4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6" name="incentive structures are beginning to support Open Science practices:"/>
              <p:cNvSpPr txBox="1"/>
              <p:nvPr/>
            </p:nvSpPr>
            <p:spPr>
              <a:xfrm>
                <a:off x="266714" y="307785"/>
                <a:ext cx="3252188" cy="37357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1914" tIns="81914" rIns="81914" bIns="81914" numCol="1" anchor="ctr">
                <a:spAutoFit/>
              </a:bodyPr>
              <a:lstStyle>
                <a:lvl1pPr algn="ctr" defTabSz="1911350">
                  <a:lnSpc>
                    <a:spcPct val="90000"/>
                  </a:lnSpc>
                  <a:spcBef>
                    <a:spcPts val="1800"/>
                  </a:spcBef>
                  <a:defRPr sz="4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incentive structures are beginning to support Open Science practices: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to next</a:t>
            </a:r>
          </a:p>
        </p:txBody>
      </p:sp>
      <p:sp>
        <p:nvSpPr>
          <p:cNvPr id="21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&amp; benefits of OS</a:t>
            </a:r>
            <a:r>
              <a:t> </a:t>
            </a:r>
          </a:p>
          <a:p>
            <a:pPr lvl="1" marL="685800" indent="-228600"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https://doi.org/10.1371/journal.pbio.3000246</a:t>
            </a:r>
          </a:p>
          <a:p>
            <a:pPr/>
          </a:p>
          <a:p>
            <a:pPr/>
            <a:r>
              <a:t>Centre for Open Science</a:t>
            </a:r>
            <a:r>
              <a:t> </a:t>
            </a:r>
          </a:p>
          <a:p>
            <a:pPr lvl="1" marL="685800" indent="-228600"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https://www.cos.io/</a:t>
            </a:r>
            <a:r>
              <a:t> </a:t>
            </a:r>
          </a:p>
          <a:p>
            <a:pPr/>
          </a:p>
          <a:p>
            <a:pPr/>
            <a:r>
              <a:t>Ted talk supporting OS</a:t>
            </a:r>
          </a:p>
          <a:p>
            <a:pPr lvl="1" marL="685800" indent="-228600"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https://youtu.be/c-bemNZ-IqA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itle 1"/>
          <p:cNvSpPr txBox="1"/>
          <p:nvPr>
            <p:ph type="title"/>
          </p:nvPr>
        </p:nvSpPr>
        <p:spPr>
          <a:xfrm>
            <a:off x="965199" y="851517"/>
            <a:ext cx="6954802" cy="1461779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Open Science Quiz - Exercise 4</a:t>
            </a:r>
          </a:p>
        </p:txBody>
      </p:sp>
      <p:sp>
        <p:nvSpPr>
          <p:cNvPr id="215" name="Content Placeholder 2"/>
          <p:cNvSpPr txBox="1"/>
          <p:nvPr>
            <p:ph type="body" sz="quarter" idx="1"/>
          </p:nvPr>
        </p:nvSpPr>
        <p:spPr>
          <a:xfrm>
            <a:off x="965200" y="2470248"/>
            <a:ext cx="4048344" cy="35362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…</a:t>
            </a:r>
          </a:p>
        </p:txBody>
      </p:sp>
      <p:sp>
        <p:nvSpPr>
          <p:cNvPr id="216" name="Freeform: Shape 11"/>
          <p:cNvSpPr/>
          <p:nvPr/>
        </p:nvSpPr>
        <p:spPr>
          <a:xfrm>
            <a:off x="5510369" y="851517"/>
            <a:ext cx="6184808" cy="515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600" fill="norm" stroke="1" extrusionOk="0">
                <a:moveTo>
                  <a:pt x="1264" y="13095"/>
                </a:moveTo>
                <a:cubicBezTo>
                  <a:pt x="1264" y="13095"/>
                  <a:pt x="1264" y="13095"/>
                  <a:pt x="3126" y="13095"/>
                </a:cubicBezTo>
                <a:cubicBezTo>
                  <a:pt x="3243" y="13095"/>
                  <a:pt x="3355" y="13172"/>
                  <a:pt x="3412" y="13298"/>
                </a:cubicBezTo>
                <a:cubicBezTo>
                  <a:pt x="3412" y="13298"/>
                  <a:pt x="3412" y="13298"/>
                  <a:pt x="4345" y="15232"/>
                </a:cubicBezTo>
                <a:cubicBezTo>
                  <a:pt x="4405" y="15353"/>
                  <a:pt x="4405" y="15507"/>
                  <a:pt x="4345" y="15628"/>
                </a:cubicBezTo>
                <a:cubicBezTo>
                  <a:pt x="4345" y="15628"/>
                  <a:pt x="4345" y="15628"/>
                  <a:pt x="3412" y="17563"/>
                </a:cubicBezTo>
                <a:cubicBezTo>
                  <a:pt x="3355" y="17688"/>
                  <a:pt x="3243" y="17765"/>
                  <a:pt x="3126" y="17765"/>
                </a:cubicBezTo>
                <a:cubicBezTo>
                  <a:pt x="3126" y="17765"/>
                  <a:pt x="3126" y="17765"/>
                  <a:pt x="1264" y="17765"/>
                </a:cubicBezTo>
                <a:cubicBezTo>
                  <a:pt x="1143" y="17765"/>
                  <a:pt x="1035" y="17688"/>
                  <a:pt x="974" y="17563"/>
                </a:cubicBezTo>
                <a:cubicBezTo>
                  <a:pt x="974" y="17563"/>
                  <a:pt x="974" y="17563"/>
                  <a:pt x="45" y="15628"/>
                </a:cubicBezTo>
                <a:cubicBezTo>
                  <a:pt x="-15" y="15507"/>
                  <a:pt x="-15" y="15353"/>
                  <a:pt x="45" y="15232"/>
                </a:cubicBezTo>
                <a:cubicBezTo>
                  <a:pt x="45" y="15232"/>
                  <a:pt x="45" y="15232"/>
                  <a:pt x="974" y="13298"/>
                </a:cubicBezTo>
                <a:cubicBezTo>
                  <a:pt x="1035" y="13172"/>
                  <a:pt x="1143" y="13095"/>
                  <a:pt x="1264" y="13095"/>
                </a:cubicBezTo>
                <a:close/>
                <a:moveTo>
                  <a:pt x="8664" y="2389"/>
                </a:moveTo>
                <a:cubicBezTo>
                  <a:pt x="8664" y="2389"/>
                  <a:pt x="8664" y="2389"/>
                  <a:pt x="9622" y="2389"/>
                </a:cubicBezTo>
                <a:lnTo>
                  <a:pt x="9733" y="2389"/>
                </a:lnTo>
                <a:lnTo>
                  <a:pt x="9840" y="2610"/>
                </a:lnTo>
                <a:cubicBezTo>
                  <a:pt x="9988" y="2917"/>
                  <a:pt x="10161" y="3275"/>
                  <a:pt x="10362" y="3692"/>
                </a:cubicBezTo>
                <a:cubicBezTo>
                  <a:pt x="10454" y="3877"/>
                  <a:pt x="10454" y="4113"/>
                  <a:pt x="10362" y="4298"/>
                </a:cubicBezTo>
                <a:cubicBezTo>
                  <a:pt x="10362" y="4298"/>
                  <a:pt x="10362" y="4298"/>
                  <a:pt x="8933" y="7261"/>
                </a:cubicBezTo>
                <a:cubicBezTo>
                  <a:pt x="8847" y="7453"/>
                  <a:pt x="8674" y="7571"/>
                  <a:pt x="8496" y="7571"/>
                </a:cubicBezTo>
                <a:cubicBezTo>
                  <a:pt x="8496" y="7571"/>
                  <a:pt x="8496" y="7571"/>
                  <a:pt x="5644" y="7571"/>
                </a:cubicBezTo>
                <a:cubicBezTo>
                  <a:pt x="5598" y="7571"/>
                  <a:pt x="5553" y="7564"/>
                  <a:pt x="5510" y="7550"/>
                </a:cubicBezTo>
                <a:lnTo>
                  <a:pt x="5417" y="7503"/>
                </a:lnTo>
                <a:lnTo>
                  <a:pt x="5474" y="7386"/>
                </a:lnTo>
                <a:cubicBezTo>
                  <a:pt x="5984" y="6323"/>
                  <a:pt x="6637" y="4963"/>
                  <a:pt x="7473" y="3222"/>
                </a:cubicBezTo>
                <a:cubicBezTo>
                  <a:pt x="7721" y="2706"/>
                  <a:pt x="8168" y="2389"/>
                  <a:pt x="8664" y="2389"/>
                </a:cubicBezTo>
                <a:close/>
                <a:moveTo>
                  <a:pt x="5475" y="0"/>
                </a:moveTo>
                <a:cubicBezTo>
                  <a:pt x="5475" y="0"/>
                  <a:pt x="5475" y="0"/>
                  <a:pt x="8692" y="0"/>
                </a:cubicBezTo>
                <a:cubicBezTo>
                  <a:pt x="8893" y="0"/>
                  <a:pt x="9088" y="133"/>
                  <a:pt x="9185" y="350"/>
                </a:cubicBezTo>
                <a:cubicBezTo>
                  <a:pt x="9185" y="350"/>
                  <a:pt x="9185" y="350"/>
                  <a:pt x="10050" y="2143"/>
                </a:cubicBezTo>
                <a:lnTo>
                  <a:pt x="10147" y="2345"/>
                </a:lnTo>
                <a:lnTo>
                  <a:pt x="9707" y="2345"/>
                </a:lnTo>
                <a:lnTo>
                  <a:pt x="9550" y="2018"/>
                </a:lnTo>
                <a:cubicBezTo>
                  <a:pt x="8947" y="768"/>
                  <a:pt x="8947" y="768"/>
                  <a:pt x="8947" y="768"/>
                </a:cubicBezTo>
                <a:cubicBezTo>
                  <a:pt x="8860" y="576"/>
                  <a:pt x="8688" y="458"/>
                  <a:pt x="8509" y="458"/>
                </a:cubicBezTo>
                <a:cubicBezTo>
                  <a:pt x="5658" y="458"/>
                  <a:pt x="5658" y="458"/>
                  <a:pt x="5658" y="458"/>
                </a:cubicBezTo>
                <a:cubicBezTo>
                  <a:pt x="5473" y="458"/>
                  <a:pt x="5306" y="576"/>
                  <a:pt x="5214" y="768"/>
                </a:cubicBezTo>
                <a:cubicBezTo>
                  <a:pt x="3791" y="3731"/>
                  <a:pt x="3791" y="3731"/>
                  <a:pt x="3791" y="3731"/>
                </a:cubicBezTo>
                <a:cubicBezTo>
                  <a:pt x="3699" y="3916"/>
                  <a:pt x="3699" y="4152"/>
                  <a:pt x="3791" y="4337"/>
                </a:cubicBezTo>
                <a:cubicBezTo>
                  <a:pt x="5214" y="7300"/>
                  <a:pt x="5214" y="7300"/>
                  <a:pt x="5214" y="7300"/>
                </a:cubicBezTo>
                <a:cubicBezTo>
                  <a:pt x="5260" y="7396"/>
                  <a:pt x="5325" y="7474"/>
                  <a:pt x="5401" y="7527"/>
                </a:cubicBezTo>
                <a:lnTo>
                  <a:pt x="5423" y="7538"/>
                </a:lnTo>
                <a:lnTo>
                  <a:pt x="5307" y="7780"/>
                </a:lnTo>
                <a:lnTo>
                  <a:pt x="5220" y="7960"/>
                </a:lnTo>
                <a:lnTo>
                  <a:pt x="5310" y="8005"/>
                </a:lnTo>
                <a:cubicBezTo>
                  <a:pt x="5358" y="8021"/>
                  <a:pt x="5409" y="8029"/>
                  <a:pt x="5461" y="8029"/>
                </a:cubicBezTo>
                <a:cubicBezTo>
                  <a:pt x="8678" y="8029"/>
                  <a:pt x="8678" y="8029"/>
                  <a:pt x="8678" y="8029"/>
                </a:cubicBezTo>
                <a:cubicBezTo>
                  <a:pt x="8880" y="8029"/>
                  <a:pt x="9074" y="7896"/>
                  <a:pt x="9172" y="7679"/>
                </a:cubicBezTo>
                <a:cubicBezTo>
                  <a:pt x="10783" y="4337"/>
                  <a:pt x="10783" y="4337"/>
                  <a:pt x="10783" y="4337"/>
                </a:cubicBezTo>
                <a:cubicBezTo>
                  <a:pt x="10888" y="4128"/>
                  <a:pt x="10888" y="3862"/>
                  <a:pt x="10783" y="3653"/>
                </a:cubicBezTo>
                <a:cubicBezTo>
                  <a:pt x="10582" y="3235"/>
                  <a:pt x="10406" y="2870"/>
                  <a:pt x="10251" y="2550"/>
                </a:cubicBezTo>
                <a:lnTo>
                  <a:pt x="10173" y="2389"/>
                </a:lnTo>
                <a:lnTo>
                  <a:pt x="10534" y="2389"/>
                </a:lnTo>
                <a:cubicBezTo>
                  <a:pt x="11656" y="2389"/>
                  <a:pt x="13452" y="2389"/>
                  <a:pt x="16324" y="2389"/>
                </a:cubicBezTo>
                <a:cubicBezTo>
                  <a:pt x="16804" y="2389"/>
                  <a:pt x="17267" y="2706"/>
                  <a:pt x="17499" y="3222"/>
                </a:cubicBezTo>
                <a:cubicBezTo>
                  <a:pt x="17499" y="3222"/>
                  <a:pt x="17499" y="3222"/>
                  <a:pt x="21337" y="11181"/>
                </a:cubicBezTo>
                <a:cubicBezTo>
                  <a:pt x="21585" y="11677"/>
                  <a:pt x="21585" y="12312"/>
                  <a:pt x="21337" y="12808"/>
                </a:cubicBezTo>
                <a:cubicBezTo>
                  <a:pt x="21337" y="12808"/>
                  <a:pt x="21337" y="12808"/>
                  <a:pt x="17499" y="20766"/>
                </a:cubicBezTo>
                <a:cubicBezTo>
                  <a:pt x="17267" y="21282"/>
                  <a:pt x="16804" y="21600"/>
                  <a:pt x="16324" y="21600"/>
                </a:cubicBezTo>
                <a:cubicBezTo>
                  <a:pt x="16324" y="21600"/>
                  <a:pt x="16324" y="21600"/>
                  <a:pt x="8664" y="21600"/>
                </a:cubicBezTo>
                <a:cubicBezTo>
                  <a:pt x="8168" y="21600"/>
                  <a:pt x="7721" y="21282"/>
                  <a:pt x="7473" y="20766"/>
                </a:cubicBezTo>
                <a:cubicBezTo>
                  <a:pt x="7473" y="20766"/>
                  <a:pt x="7473" y="20766"/>
                  <a:pt x="3651" y="12808"/>
                </a:cubicBezTo>
                <a:cubicBezTo>
                  <a:pt x="3403" y="12312"/>
                  <a:pt x="3403" y="11677"/>
                  <a:pt x="3651" y="11181"/>
                </a:cubicBezTo>
                <a:cubicBezTo>
                  <a:pt x="3651" y="11181"/>
                  <a:pt x="3651" y="11181"/>
                  <a:pt x="5070" y="8226"/>
                </a:cubicBezTo>
                <a:lnTo>
                  <a:pt x="5190" y="7976"/>
                </a:lnTo>
                <a:lnTo>
                  <a:pt x="5186" y="7974"/>
                </a:lnTo>
                <a:cubicBezTo>
                  <a:pt x="5100" y="7914"/>
                  <a:pt x="5027" y="7826"/>
                  <a:pt x="4975" y="7718"/>
                </a:cubicBezTo>
                <a:cubicBezTo>
                  <a:pt x="4975" y="7718"/>
                  <a:pt x="4975" y="7718"/>
                  <a:pt x="3370" y="4376"/>
                </a:cubicBezTo>
                <a:cubicBezTo>
                  <a:pt x="3266" y="4167"/>
                  <a:pt x="3266" y="3901"/>
                  <a:pt x="3370" y="3692"/>
                </a:cubicBezTo>
                <a:cubicBezTo>
                  <a:pt x="3370" y="3692"/>
                  <a:pt x="3370" y="3692"/>
                  <a:pt x="4975" y="350"/>
                </a:cubicBezTo>
                <a:cubicBezTo>
                  <a:pt x="5079" y="133"/>
                  <a:pt x="5267" y="0"/>
                  <a:pt x="5475" y="0"/>
                </a:cubicBezTo>
                <a:close/>
              </a:path>
            </a:pathLst>
          </a:custGeom>
          <a:solidFill>
            <a:srgbClr val="808080">
              <a:alpha val="1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7" name="Graphic 4" descr="Graphic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5329" y="2105469"/>
            <a:ext cx="3217335" cy="3217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1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Evolution of Open Science</a:t>
            </a:r>
          </a:p>
        </p:txBody>
      </p:sp>
      <p:grpSp>
        <p:nvGrpSpPr>
          <p:cNvPr id="117" name="Right Triangle 5"/>
          <p:cNvGrpSpPr/>
          <p:nvPr/>
        </p:nvGrpSpPr>
        <p:grpSpPr>
          <a:xfrm>
            <a:off x="0" y="5872162"/>
            <a:ext cx="12192000" cy="985838"/>
            <a:chOff x="0" y="0"/>
            <a:chExt cx="12192000" cy="985837"/>
          </a:xfrm>
        </p:grpSpPr>
        <p:sp>
          <p:nvSpPr>
            <p:cNvPr id="115" name="Triangle"/>
            <p:cNvSpPr/>
            <p:nvPr/>
          </p:nvSpPr>
          <p:spPr>
            <a:xfrm flipH="1">
              <a:off x="0" y="0"/>
              <a:ext cx="12192000" cy="985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03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" name="Level of openness in research"/>
            <p:cNvSpPr txBox="1"/>
            <p:nvPr/>
          </p:nvSpPr>
          <p:spPr>
            <a:xfrm>
              <a:off x="5080000" y="562719"/>
              <a:ext cx="6004560" cy="353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Level of openness in research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</a:t>
            </a:r>
          </a:p>
        </p:txBody>
      </p:sp>
      <p:sp>
        <p:nvSpPr>
          <p:cNvPr id="120" name="Content Placeholder 2"/>
          <p:cNvSpPr txBox="1"/>
          <p:nvPr>
            <p:ph type="body" idx="1"/>
          </p:nvPr>
        </p:nvSpPr>
        <p:spPr>
          <a:xfrm>
            <a:off x="838200" y="1605280"/>
            <a:ext cx="10515600" cy="4927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Open science is the movement to make scientific research </a:t>
            </a:r>
            <a:br/>
            <a:r>
              <a:rPr b="1"/>
              <a:t>accessible to all levels </a:t>
            </a:r>
            <a:r>
              <a:t>of </a:t>
            </a:r>
            <a:r>
              <a:t>the </a:t>
            </a:r>
            <a:r>
              <a:t>society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1336091" y="3253471"/>
            <a:ext cx="2873362" cy="1740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0070C0"/>
                </a:solidFill>
              </a:defRPr>
            </a:pPr>
            <a:r>
              <a:t>publications 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0070C0"/>
                </a:solidFill>
              </a:defRPr>
            </a:pPr>
            <a:r>
              <a:t>data 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0070C0"/>
                </a:solidFill>
              </a:defRPr>
            </a:pPr>
            <a:r>
              <a:t>physical samples 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0070C0"/>
                </a:solidFill>
              </a:defRPr>
            </a:pPr>
            <a:r>
              <a:t>software</a:t>
            </a:r>
          </a:p>
        </p:txBody>
      </p:sp>
      <p:sp>
        <p:nvSpPr>
          <p:cNvPr id="122" name="TextBox 4"/>
          <p:cNvSpPr txBox="1"/>
          <p:nvPr/>
        </p:nvSpPr>
        <p:spPr>
          <a:xfrm>
            <a:off x="7418937" y="3038027"/>
            <a:ext cx="2418096" cy="2171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0070C0"/>
                </a:solidFill>
              </a:defRPr>
            </a:pPr>
            <a:r>
              <a:t>general public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0070C0"/>
                </a:solidFill>
              </a:defRPr>
            </a:pPr>
            <a:r>
              <a:t>amateurs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0070C0"/>
                </a:solidFill>
              </a:defRPr>
            </a:pPr>
            <a:r>
              <a:t>professionals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0070C0"/>
                </a:solidFill>
              </a:defRPr>
            </a:pPr>
            <a:r>
              <a:t>students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0070C0"/>
                </a:solidFill>
              </a:defRPr>
            </a:pPr>
            <a:r>
              <a:t>teachers</a:t>
            </a:r>
          </a:p>
        </p:txBody>
      </p:sp>
      <p:pic>
        <p:nvPicPr>
          <p:cNvPr id="123" name="Graphic 6" descr="Graphic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8272" y="3260800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raphic 8" descr="Graphic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6432" y="4668239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Graphic 10" descr="Graphic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8877" y="4422213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Graphic 12" descr="Graphic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31541" y="2512864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Graphic 14" descr="Graphic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55469" y="3519456"/>
            <a:ext cx="655745" cy="655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Graphic 16" descr="Graphic 1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53455" y="3519456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</a:t>
            </a:r>
          </a:p>
        </p:txBody>
      </p:sp>
      <p:sp>
        <p:nvSpPr>
          <p:cNvPr id="131" name="Content Placeholder 2"/>
          <p:cNvSpPr txBox="1"/>
          <p:nvPr>
            <p:ph type="body" idx="1"/>
          </p:nvPr>
        </p:nvSpPr>
        <p:spPr>
          <a:xfrm>
            <a:off x="838200" y="1605280"/>
            <a:ext cx="10515600" cy="49276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SzTx/>
              <a:buNone/>
            </a:pPr>
            <a:r>
              <a:t>N</a:t>
            </a:r>
            <a:r>
              <a:t>ew approach to the scientific process based on</a:t>
            </a:r>
            <a:r>
              <a:t>:</a:t>
            </a:r>
          </a:p>
          <a:p>
            <a:pPr>
              <a:lnSpc>
                <a:spcPct val="150000"/>
              </a:lnSpc>
              <a:defRPr b="1"/>
            </a:pPr>
            <a:r>
              <a:t>digital technologies</a:t>
            </a:r>
            <a:r>
              <a:rPr b="0"/>
              <a:t> </a:t>
            </a:r>
            <a:r>
              <a:rPr b="0"/>
              <a:t>for</a:t>
            </a:r>
            <a:r>
              <a:t> </a:t>
            </a:r>
            <a:r>
              <a:rPr b="0"/>
              <a:t>diffusing knowledge</a:t>
            </a:r>
          </a:p>
          <a:p>
            <a:pPr>
              <a:lnSpc>
                <a:spcPct val="150000"/>
              </a:lnSpc>
              <a:defRPr b="1"/>
            </a:pPr>
            <a:r>
              <a:t>cooperative work </a:t>
            </a:r>
            <a:r>
              <a:rPr b="0"/>
              <a:t>and </a:t>
            </a:r>
            <a:r>
              <a:rPr b="0"/>
              <a:t>collaborative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</a:t>
            </a:r>
            <a:r>
              <a:t> - Charactersitics</a:t>
            </a:r>
          </a:p>
        </p:txBody>
      </p:sp>
      <p:sp>
        <p:nvSpPr>
          <p:cNvPr id="13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b="1"/>
            </a:pPr>
            <a:r>
              <a:t>W</a:t>
            </a:r>
            <a:r>
              <a:t>eb-based tools</a:t>
            </a:r>
            <a:r>
              <a:rPr b="0"/>
              <a:t> to facilitate information exchange collaboration </a:t>
            </a:r>
          </a:p>
          <a:p>
            <a:pPr marL="285750" indent="-285750">
              <a:lnSpc>
                <a:spcPct val="150000"/>
              </a:lnSpc>
              <a:defRPr b="1"/>
            </a:pPr>
            <a:r>
              <a:t>Transparency</a:t>
            </a:r>
            <a:r>
              <a:rPr b="0"/>
              <a:t> in experimental methodology, observation, and collection of data </a:t>
            </a:r>
            <a:endParaRPr b="0"/>
          </a:p>
          <a:p>
            <a:pPr marL="285750" indent="-285750">
              <a:lnSpc>
                <a:spcPct val="150000"/>
              </a:lnSpc>
              <a:defRPr b="1"/>
            </a:pPr>
            <a:r>
              <a:t>Public availability</a:t>
            </a:r>
            <a:r>
              <a:rPr b="0"/>
              <a:t> and reusability of scientific data</a:t>
            </a:r>
            <a:r>
              <a:rPr b="0"/>
              <a:t>, methods and </a:t>
            </a:r>
            <a:r>
              <a:rPr b="0"/>
              <a:t>communication</a:t>
            </a:r>
            <a:r>
              <a:rPr b="0"/>
              <a:t>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</a:t>
            </a:r>
          </a:p>
        </p:txBody>
      </p:sp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557" y="1303976"/>
            <a:ext cx="8986887" cy="5192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2"/>
          <p:cNvSpPr txBox="1"/>
          <p:nvPr/>
        </p:nvSpPr>
        <p:spPr>
          <a:xfrm>
            <a:off x="715022" y="6353666"/>
            <a:ext cx="1391716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CREDITS [1] CC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Success story – Open Access</a:t>
            </a:r>
          </a:p>
        </p:txBody>
      </p:sp>
      <p:sp>
        <p:nvSpPr>
          <p:cNvPr id="14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500"/>
            </a:pPr>
            <a:r>
              <a:t>The initiative to move to Open Access publishing is known as </a:t>
            </a:r>
            <a:r>
              <a:rPr b="1"/>
              <a:t>Plan S</a:t>
            </a:r>
          </a:p>
          <a:p>
            <a:pPr>
              <a:defRPr sz="2500"/>
            </a:pPr>
          </a:p>
          <a:p>
            <a:pPr marL="0" indent="0">
              <a:buSzTx/>
              <a:buNone/>
              <a:defRPr sz="2500"/>
            </a:pPr>
            <a:r>
              <a:t>Publications available immediately and under open licences, either in:</a:t>
            </a:r>
          </a:p>
          <a:p>
            <a:pPr>
              <a:defRPr sz="2500"/>
            </a:pPr>
            <a:r>
              <a:t>quality Open Access platforms or journals</a:t>
            </a:r>
          </a:p>
          <a:p>
            <a:pPr>
              <a:defRPr sz="2500"/>
            </a:pPr>
            <a:r>
              <a:t>as a copy deposited with your home institution.</a:t>
            </a:r>
          </a:p>
          <a:p>
            <a:pPr>
              <a:buFontTx/>
              <a:buChar char="-"/>
              <a:defRPr sz="2500"/>
            </a:pPr>
          </a:p>
          <a:p>
            <a:pPr marL="0" indent="0">
              <a:buSzTx/>
              <a:buNone/>
              <a:defRPr sz="2500"/>
            </a:pPr>
            <a:r>
              <a:t>Details of funding bodies requirements can be found at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Plan S/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cOAlition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 S</a:t>
            </a:r>
            <a:r>
              <a:t>. </a:t>
            </a:r>
          </a:p>
          <a:p>
            <a:pPr>
              <a:defRPr sz="25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cOAlition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S journal checker tool</a:t>
            </a:r>
            <a:r>
              <a:t> to assess compliance</a:t>
            </a:r>
          </a:p>
          <a:p>
            <a:pPr>
              <a:defRPr sz="2500"/>
            </a:pPr>
            <a:r>
              <a:t>the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Directory of Open Access Journals (DOAJ)</a:t>
            </a:r>
            <a:r>
              <a:t> helps finding OA journals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Outcomes</a:t>
            </a:r>
            <a:r>
              <a:t> of Openness</a:t>
            </a:r>
          </a:p>
        </p:txBody>
      </p:sp>
      <p:sp>
        <p:nvSpPr>
          <p:cNvPr id="14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SzTx/>
              <a:buNone/>
              <a:defRPr b="1" sz="2500"/>
            </a:pPr>
            <a:r>
              <a:t>Open </a:t>
            </a:r>
            <a:r>
              <a:t>Access</a:t>
            </a:r>
            <a:r>
              <a:t>:</a:t>
            </a:r>
          </a:p>
          <a:p>
            <a:pPr>
              <a:lnSpc>
                <a:spcPct val="150000"/>
              </a:lnSpc>
              <a:defRPr sz="2500"/>
            </a:pPr>
            <a:r>
              <a:t>speed of </a:t>
            </a:r>
            <a:r>
              <a:t>work and </a:t>
            </a:r>
            <a:r>
              <a:t>knowledge distribution</a:t>
            </a:r>
          </a:p>
          <a:p>
            <a:pPr>
              <a:lnSpc>
                <a:spcPct val="150000"/>
              </a:lnSpc>
              <a:defRPr sz="2500"/>
            </a:pPr>
            <a:r>
              <a:t>levelling field for underfunded sites</a:t>
            </a:r>
          </a:p>
          <a:p>
            <a:pPr>
              <a:lnSpc>
                <a:spcPct val="150000"/>
              </a:lnSpc>
              <a:defRPr sz="2500"/>
            </a:pPr>
            <a:r>
              <a:t>increasing chance for </a:t>
            </a:r>
            <a:r>
              <a:t>collaboration, </a:t>
            </a:r>
            <a:r>
              <a:t>exposure &amp; citations</a:t>
            </a:r>
          </a:p>
          <a:p>
            <a:pPr>
              <a:lnSpc>
                <a:spcPct val="150000"/>
              </a:lnSpc>
              <a:defRPr sz="2500"/>
            </a:pPr>
            <a:r>
              <a:t>new metrics of impact: views, downloads, tweets etc</a:t>
            </a:r>
          </a:p>
          <a:p>
            <a:pPr>
              <a:lnSpc>
                <a:spcPct val="150000"/>
              </a:lnSpc>
              <a:defRPr sz="2500"/>
            </a:pPr>
            <a:r>
              <a:t>access to work by lay audiences, thus increases social exposure of 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